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6"/>
  </p:notesMasterIdLst>
  <p:sldIdLst>
    <p:sldId id="256" r:id="rId5"/>
    <p:sldId id="265" r:id="rId6"/>
    <p:sldId id="270" r:id="rId7"/>
    <p:sldId id="288" r:id="rId8"/>
    <p:sldId id="296" r:id="rId9"/>
    <p:sldId id="311" r:id="rId10"/>
    <p:sldId id="309" r:id="rId11"/>
    <p:sldId id="312" r:id="rId12"/>
    <p:sldId id="313" r:id="rId13"/>
    <p:sldId id="310" r:id="rId14"/>
    <p:sldId id="314" r:id="rId15"/>
    <p:sldId id="316" r:id="rId16"/>
    <p:sldId id="297" r:id="rId17"/>
    <p:sldId id="301" r:id="rId18"/>
    <p:sldId id="298" r:id="rId19"/>
    <p:sldId id="299" r:id="rId20"/>
    <p:sldId id="300" r:id="rId21"/>
    <p:sldId id="286" r:id="rId22"/>
    <p:sldId id="269" r:id="rId23"/>
    <p:sldId id="285" r:id="rId24"/>
    <p:sldId id="302" r:id="rId25"/>
    <p:sldId id="290" r:id="rId26"/>
    <p:sldId id="303" r:id="rId27"/>
    <p:sldId id="304" r:id="rId28"/>
    <p:sldId id="305" r:id="rId29"/>
    <p:sldId id="306" r:id="rId30"/>
    <p:sldId id="307" r:id="rId31"/>
    <p:sldId id="317" r:id="rId32"/>
    <p:sldId id="278" r:id="rId33"/>
    <p:sldId id="287" r:id="rId34"/>
    <p:sldId id="308" r:id="rId35"/>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2A5277"/>
    <a:srgbClr val="9AA9CC"/>
    <a:srgbClr val="DFF5EE"/>
    <a:srgbClr val="3D7FB0"/>
    <a:srgbClr val="E2E9F6"/>
    <a:srgbClr val="7E8E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81"/>
    <p:restoredTop sz="65981"/>
  </p:normalViewPr>
  <p:slideViewPr>
    <p:cSldViewPr snapToGrid="0" snapToObjects="1">
      <p:cViewPr varScale="1">
        <p:scale>
          <a:sx n="81" d="100"/>
          <a:sy n="81" d="100"/>
        </p:scale>
        <p:origin x="2056" y="184"/>
      </p:cViewPr>
      <p:guideLst/>
    </p:cSldViewPr>
  </p:slideViewPr>
  <p:notesTextViewPr>
    <p:cViewPr>
      <p:scale>
        <a:sx n="130" d="100"/>
        <a:sy n="13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s>
</file>

<file path=ppt/media/hdphoto1.wdp>
</file>

<file path=ppt/media/image1.jpg>
</file>

<file path=ppt/media/image10.png>
</file>

<file path=ppt/media/image11.png>
</file>

<file path=ppt/media/image12.jpeg>
</file>

<file path=ppt/media/image13.png>
</file>

<file path=ppt/media/image14.jpg>
</file>

<file path=ppt/media/image15.png>
</file>

<file path=ppt/media/image16.png>
</file>

<file path=ppt/media/image17.jpeg>
</file>

<file path=ppt/media/image18.png>
</file>

<file path=ppt/media/image19.jp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5579E67E-9039-984D-8939-B1556FF1339A}" type="datetimeFigureOut">
              <a:rPr lang="nl-BE" smtClean="0"/>
              <a:t>28/04/2023</a:t>
            </a:fld>
            <a:endParaRPr lang="nl-BE"/>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9DD45C-0D37-2945-9AD6-70044ECC4032}" type="slidenum">
              <a:rPr lang="nl-BE" smtClean="0"/>
              <a:t>‹#›</a:t>
            </a:fld>
            <a:endParaRPr lang="nl-BE"/>
          </a:p>
        </p:txBody>
      </p:sp>
    </p:spTree>
    <p:extLst>
      <p:ext uri="{BB962C8B-B14F-4D97-AF65-F5344CB8AC3E}">
        <p14:creationId xmlns:p14="http://schemas.microsoft.com/office/powerpoint/2010/main" val="2869741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Hi, I’m Nicky.</a:t>
            </a:r>
          </a:p>
          <a:p>
            <a:endParaRPr lang="en-US" sz="1800" noProof="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I’m from Belgium and working as Field Operations Manager for SmartEye that’s a </a:t>
            </a:r>
            <a:r>
              <a:rPr lang="en-US" sz="1800" noProof="0" dirty="0" err="1">
                <a:effectLst/>
                <a:latin typeface="Calibri" panose="020F0502020204030204" pitchFamily="34" charset="0"/>
                <a:ea typeface="Calibri" panose="020F0502020204030204" pitchFamily="34" charset="0"/>
                <a:cs typeface="Times New Roman" panose="02020603050405020304" pitchFamily="18" charset="0"/>
              </a:rPr>
              <a:t>Mikrotik</a:t>
            </a:r>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 distributor and network design, </a:t>
            </a:r>
            <a:r>
              <a:rPr lang="en-US" sz="1800" noProof="0" dirty="0" err="1">
                <a:effectLst/>
                <a:latin typeface="Calibri" panose="020F0502020204030204" pitchFamily="34" charset="0"/>
                <a:ea typeface="Calibri" panose="020F0502020204030204" pitchFamily="34" charset="0"/>
                <a:cs typeface="Times New Roman" panose="02020603050405020304" pitchFamily="18" charset="0"/>
              </a:rPr>
              <a:t>implementator</a:t>
            </a:r>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 and </a:t>
            </a:r>
            <a:r>
              <a:rPr lang="en-US" sz="1800" noProof="0" dirty="0" err="1">
                <a:effectLst/>
                <a:latin typeface="Calibri" panose="020F0502020204030204" pitchFamily="34" charset="0"/>
                <a:ea typeface="Calibri" panose="020F0502020204030204" pitchFamily="34" charset="0"/>
                <a:cs typeface="Times New Roman" panose="02020603050405020304" pitchFamily="18" charset="0"/>
              </a:rPr>
              <a:t>mentainer</a:t>
            </a:r>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 office</a:t>
            </a:r>
          </a:p>
          <a:p>
            <a:endParaRPr lang="en-US" sz="1800" noProof="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Today I will give a 1-hour course about Quality of Service, in short QoS, for streaming and live internet calls.</a:t>
            </a:r>
          </a:p>
          <a:p>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With this little improvement upon the basic router configuration we will improve the user experience when they have live video and audio calls in limited bandwidth networks where every Mb counts.</a:t>
            </a:r>
          </a:p>
          <a:p>
            <a:endParaRPr lang="en-US" sz="1800" noProof="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We will prioritize live internet calls above streaming and other traffic</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a:t>
            </a:fld>
            <a:endParaRPr lang="nl-BE"/>
          </a:p>
        </p:txBody>
      </p:sp>
    </p:spTree>
    <p:extLst>
      <p:ext uri="{BB962C8B-B14F-4D97-AF65-F5344CB8AC3E}">
        <p14:creationId xmlns:p14="http://schemas.microsoft.com/office/powerpoint/2010/main" val="18392639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b="0" i="0" dirty="0">
                <a:solidFill>
                  <a:srgbClr val="D1D5DB"/>
                </a:solidFill>
                <a:effectLst/>
                <a:latin typeface="Söhne"/>
              </a:rPr>
              <a:t>In QoS, packets may be dropped to ensure that critical traffic gets priority. This is called packet dropping or congestion control and can be done based on various factors, such as packet size, time, or priority. The goal is to ensure optimal use of available bandwidth while maintaining a high level of service for important traffic.</a:t>
            </a:r>
            <a:endParaRPr lang="en-GB"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10</a:t>
            </a:fld>
            <a:endParaRPr lang="nl-BE"/>
          </a:p>
        </p:txBody>
      </p:sp>
    </p:spTree>
    <p:extLst>
      <p:ext uri="{BB962C8B-B14F-4D97-AF65-F5344CB8AC3E}">
        <p14:creationId xmlns:p14="http://schemas.microsoft.com/office/powerpoint/2010/main" val="3669574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b="0" i="0" dirty="0">
                <a:solidFill>
                  <a:srgbClr val="202122"/>
                </a:solidFill>
                <a:effectLst/>
                <a:latin typeface="Arial" panose="020B0604020202020204" pitchFamily="34" charset="0"/>
              </a:rPr>
              <a:t>Per Connection Queue (PCQ) is a queuing discipline that can be used to dynamically equalize or shape traffic for multiple users, using little administration. It is possible to divide PCQ scenarios into three major groups: equal bandwidth for a number of users, certain bandwidth equal distribution between users, unknown bandwidth equal distribution between users.</a:t>
            </a:r>
            <a:endParaRPr lang="en-GB"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11</a:t>
            </a:fld>
            <a:endParaRPr lang="nl-BE"/>
          </a:p>
        </p:txBody>
      </p:sp>
    </p:spTree>
    <p:extLst>
      <p:ext uri="{BB962C8B-B14F-4D97-AF65-F5344CB8AC3E}">
        <p14:creationId xmlns:p14="http://schemas.microsoft.com/office/powerpoint/2010/main" val="8581426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l"/>
            <a:r>
              <a:rPr lang="en-GB" b="0" i="0" dirty="0" err="1">
                <a:solidFill>
                  <a:srgbClr val="D1D5DB"/>
                </a:solidFill>
                <a:effectLst/>
                <a:latin typeface="Söhne"/>
              </a:rPr>
              <a:t>MikroTik's</a:t>
            </a:r>
            <a:r>
              <a:rPr lang="en-GB" b="0" i="0" dirty="0">
                <a:solidFill>
                  <a:srgbClr val="D1D5DB"/>
                </a:solidFill>
                <a:effectLst/>
                <a:latin typeface="Söhne"/>
              </a:rPr>
              <a:t> Queue Tree is a hierarchical queue mechanism that allows network administrators to more granularly control and allocate available bandwidth to different users, devices, or services. It is particularly useful in larger networks with diverse traffic types that require different levels of priority and quality of service.</a:t>
            </a:r>
          </a:p>
          <a:p>
            <a:pPr algn="l"/>
            <a:r>
              <a:rPr lang="en-GB" b="0" i="0" dirty="0">
                <a:solidFill>
                  <a:srgbClr val="D1D5DB"/>
                </a:solidFill>
                <a:effectLst/>
                <a:latin typeface="Söhne"/>
              </a:rPr>
              <a:t>The Queue Tree is based on a hierarchical tree structure, with each node representing a specific queue that can be further divided into child queues. Each queue in the tree is assigned a specific priority level, bandwidth limit, and other QoS parameters.</a:t>
            </a:r>
          </a:p>
          <a:p>
            <a:pPr algn="l"/>
            <a:r>
              <a:rPr lang="en-GB" b="0" i="0" dirty="0">
                <a:solidFill>
                  <a:srgbClr val="D1D5DB"/>
                </a:solidFill>
                <a:effectLst/>
                <a:latin typeface="Söhne"/>
              </a:rPr>
              <a:t>One of the key benefits of Queue Tree is its ability to apply different queueing rules to different traffic flows, based on factors such as source IP, destination IP, or port number. This allows for a more granular allocation of bandwidth and QoS settings for different types of traffic, such as VoIP, video streaming, or web browsing.</a:t>
            </a:r>
          </a:p>
          <a:p>
            <a:pPr algn="l"/>
            <a:r>
              <a:rPr lang="en-GB" b="0" i="0" dirty="0">
                <a:solidFill>
                  <a:srgbClr val="D1D5DB"/>
                </a:solidFill>
                <a:effectLst/>
                <a:latin typeface="Söhne"/>
              </a:rPr>
              <a:t>Queue Tree also allows for the use of different queueing disciplines, such as PCQ or HTB, which can further enhance the flexibility and efficiency of bandwidth management.</a:t>
            </a:r>
          </a:p>
          <a:p>
            <a:pPr algn="l"/>
            <a:r>
              <a:rPr lang="en-GB" b="0" i="0" dirty="0">
                <a:solidFill>
                  <a:srgbClr val="D1D5DB"/>
                </a:solidFill>
                <a:effectLst/>
                <a:latin typeface="Söhne"/>
              </a:rPr>
              <a:t>Overall, Queue Tree is a powerful and flexible tool for managing bandwidth and QoS in complex networks, particularly those with diverse traffic types and multiple user groups.</a:t>
            </a:r>
          </a:p>
          <a:p>
            <a:endParaRPr lang="en-GB"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12</a:t>
            </a:fld>
            <a:endParaRPr lang="nl-BE"/>
          </a:p>
        </p:txBody>
      </p:sp>
    </p:spTree>
    <p:extLst>
      <p:ext uri="{BB962C8B-B14F-4D97-AF65-F5344CB8AC3E}">
        <p14:creationId xmlns:p14="http://schemas.microsoft.com/office/powerpoint/2010/main" val="40156670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l"/>
            <a:r>
              <a:rPr lang="en-US" sz="1200" b="0" dirty="0">
                <a:latin typeface="+mn-lt"/>
              </a:rPr>
              <a:t>Here are 4 reasons why you should make use of QoS</a:t>
            </a:r>
            <a:r>
              <a:rPr lang="en-GB" b="0" i="0" dirty="0">
                <a:solidFill>
                  <a:srgbClr val="D1D5DB"/>
                </a:solidFill>
                <a:effectLst/>
                <a:latin typeface="+mn-lt"/>
              </a:rPr>
              <a:t>:</a:t>
            </a:r>
          </a:p>
          <a:p>
            <a:pPr algn="l"/>
            <a:endParaRPr lang="en-GB" b="0" i="0" dirty="0">
              <a:solidFill>
                <a:srgbClr val="D1D5DB"/>
              </a:solidFill>
              <a:effectLst/>
              <a:latin typeface="+mn-lt"/>
            </a:endParaRPr>
          </a:p>
          <a:p>
            <a:pPr marL="228600" indent="-228600" algn="l">
              <a:buFont typeface="+mj-lt"/>
              <a:buAutoNum type="arabicPeriod"/>
            </a:pPr>
            <a:r>
              <a:rPr lang="en-GB" b="0" i="0" dirty="0">
                <a:solidFill>
                  <a:srgbClr val="D1D5DB"/>
                </a:solidFill>
                <a:effectLst/>
                <a:latin typeface="+mn-lt"/>
              </a:rPr>
              <a:t>Prioritization of traffic: QoS allows you to prioritize different types of traffic, so you can ensure that critical traffic like voice or video conferencing traffic is prioritized over less important traffic like file downloads, media streaming or web browsing.</a:t>
            </a:r>
          </a:p>
          <a:p>
            <a:pPr marL="228600" indent="-228600" algn="l">
              <a:buFont typeface="+mj-lt"/>
              <a:buAutoNum type="arabicPeriod"/>
            </a:pPr>
            <a:r>
              <a:rPr lang="en-GB" b="0" i="0" dirty="0">
                <a:solidFill>
                  <a:srgbClr val="D1D5DB"/>
                </a:solidFill>
                <a:effectLst/>
                <a:latin typeface="+mn-lt"/>
              </a:rPr>
              <a:t>Better network performance: By ensuring that critical traffic gets the necessary bandwidth and network resources, QoS can improve overall network performance and reduce delays or jitter in real-time traffic.</a:t>
            </a:r>
          </a:p>
          <a:p>
            <a:pPr marL="228600" indent="-228600" algn="l">
              <a:buFont typeface="+mj-lt"/>
              <a:buAutoNum type="arabicPeriod"/>
            </a:pPr>
            <a:r>
              <a:rPr lang="en-GB" b="0" i="0" dirty="0">
                <a:solidFill>
                  <a:srgbClr val="D1D5DB"/>
                </a:solidFill>
                <a:effectLst/>
                <a:latin typeface="+mn-lt"/>
              </a:rPr>
              <a:t>Cost savings: QoS can help optimize bandwidth usage by ensuring that critical traffic is given priority. This can help reduce the need for additional bandwidth or network resources, potentially saving your organization money.</a:t>
            </a:r>
          </a:p>
          <a:p>
            <a:pPr marL="228600" indent="-228600" algn="l">
              <a:buFont typeface="+mj-lt"/>
              <a:buAutoNum type="arabicPeriod"/>
            </a:pPr>
            <a:r>
              <a:rPr lang="en-GB" b="0" i="0" dirty="0">
                <a:solidFill>
                  <a:srgbClr val="D1D5DB"/>
                </a:solidFill>
                <a:effectLst/>
                <a:latin typeface="+mn-lt"/>
              </a:rPr>
              <a:t>Enhanced user experience: QoS can help improve the user experience for real-time applications, such as video conferencing or online gaming, by ensuring that the traffic is delivered reliably and with minimal delay.</a:t>
            </a:r>
          </a:p>
          <a:p>
            <a:pPr marL="228600" indent="-228600" algn="l">
              <a:buFont typeface="+mj-lt"/>
              <a:buAutoNum type="arabicPeriod"/>
            </a:pPr>
            <a:endParaRPr lang="en-GB" b="0" i="0" dirty="0">
              <a:solidFill>
                <a:srgbClr val="D1D5DB"/>
              </a:solidFill>
              <a:effectLst/>
              <a:latin typeface="+mn-lt"/>
            </a:endParaRPr>
          </a:p>
          <a:p>
            <a:pPr algn="l"/>
            <a:r>
              <a:rPr lang="en-GB" b="0" i="0" dirty="0">
                <a:solidFill>
                  <a:srgbClr val="D1D5DB"/>
                </a:solidFill>
                <a:effectLst/>
                <a:latin typeface="+mn-lt"/>
              </a:rPr>
              <a:t>Overall, QoS is an essential feature for any organization that relies on networked services and wants to ensure that critical traffic is given priority and delivered reliably, even during times of network congestion.</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13</a:t>
            </a:fld>
            <a:endParaRPr lang="nl-BE"/>
          </a:p>
        </p:txBody>
      </p:sp>
    </p:spTree>
    <p:extLst>
      <p:ext uri="{BB962C8B-B14F-4D97-AF65-F5344CB8AC3E}">
        <p14:creationId xmlns:p14="http://schemas.microsoft.com/office/powerpoint/2010/main" val="20006419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l"/>
            <a:r>
              <a:rPr lang="en-GB" b="0" i="0" dirty="0">
                <a:solidFill>
                  <a:srgbClr val="D1D5DB"/>
                </a:solidFill>
                <a:effectLst/>
                <a:latin typeface="+mn-lt"/>
              </a:rPr>
              <a:t>QoS can make a difference how ICT services are experienced</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14</a:t>
            </a:fld>
            <a:endParaRPr lang="nl-BE"/>
          </a:p>
        </p:txBody>
      </p:sp>
    </p:spTree>
    <p:extLst>
      <p:ext uri="{BB962C8B-B14F-4D97-AF65-F5344CB8AC3E}">
        <p14:creationId xmlns:p14="http://schemas.microsoft.com/office/powerpoint/2010/main" val="20667951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effectLst/>
              </a:rPr>
              <a:t>To implement QoS on a </a:t>
            </a:r>
            <a:r>
              <a:rPr lang="en-GB" dirty="0" err="1">
                <a:effectLst/>
              </a:rPr>
              <a:t>MikroTik</a:t>
            </a:r>
            <a:r>
              <a:rPr lang="en-GB" dirty="0">
                <a:effectLst/>
              </a:rPr>
              <a:t> router, you can use the </a:t>
            </a:r>
            <a:r>
              <a:rPr lang="en-GB" dirty="0" err="1">
                <a:effectLst/>
              </a:rPr>
              <a:t>MikroTik</a:t>
            </a:r>
            <a:r>
              <a:rPr lang="en-GB" dirty="0">
                <a:effectLst/>
              </a:rPr>
              <a:t> </a:t>
            </a:r>
            <a:r>
              <a:rPr lang="en-GB" dirty="0" err="1">
                <a:effectLst/>
              </a:rPr>
              <a:t>RouterOS</a:t>
            </a:r>
            <a:r>
              <a:rPr lang="en-GB" dirty="0">
                <a:effectLst/>
              </a:rPr>
              <a:t> QoS feature. Here are the general steps:</a:t>
            </a:r>
          </a:p>
          <a:p>
            <a:endParaRPr lang="en-GB" dirty="0">
              <a:effectLst/>
            </a:endParaRPr>
          </a:p>
          <a:p>
            <a:pPr marL="228600" indent="-228600">
              <a:buFont typeface="+mj-lt"/>
              <a:buAutoNum type="arabicPeriod"/>
            </a:pPr>
            <a:r>
              <a:rPr lang="en-GB" dirty="0">
                <a:effectLst/>
              </a:rPr>
              <a:t>Identify your network traffic:</a:t>
            </a:r>
          </a:p>
          <a:p>
            <a:pPr marL="685800" lvl="1" indent="-228600">
              <a:buFont typeface="Arial" panose="020B0604020202020204" pitchFamily="34" charset="0"/>
              <a:buChar char="•"/>
            </a:pPr>
            <a:r>
              <a:rPr lang="en-GB" dirty="0">
                <a:effectLst/>
              </a:rPr>
              <a:t>First, you need to identify the types of traffic on your network that require QoS. For example, you may want to prioritize voice traffic, video streaming traffic, or online gaming traffic.</a:t>
            </a:r>
          </a:p>
          <a:p>
            <a:pPr marL="685800" lvl="1" indent="-228600">
              <a:buFont typeface="Arial" panose="020B0604020202020204" pitchFamily="34" charset="0"/>
              <a:buChar char="•"/>
            </a:pPr>
            <a:r>
              <a:rPr lang="en-GB" dirty="0">
                <a:effectLst/>
              </a:rPr>
              <a:t>Create a traffic classification, once you have identified your network traffic, you need to create a traffic classification for each type of traffic. This can be done using the </a:t>
            </a:r>
            <a:r>
              <a:rPr lang="en-GB" dirty="0" err="1">
                <a:effectLst/>
              </a:rPr>
              <a:t>MikroTik</a:t>
            </a:r>
            <a:r>
              <a:rPr lang="en-GB" dirty="0">
                <a:effectLst/>
              </a:rPr>
              <a:t> </a:t>
            </a:r>
            <a:r>
              <a:rPr lang="en-GB" dirty="0" err="1">
                <a:effectLst/>
              </a:rPr>
              <a:t>RouterOS</a:t>
            </a:r>
            <a:r>
              <a:rPr lang="en-GB" dirty="0">
                <a:effectLst/>
              </a:rPr>
              <a:t> firewall filter rules.</a:t>
            </a:r>
          </a:p>
          <a:p>
            <a:br>
              <a:rPr lang="en-GB" dirty="0">
                <a:effectLst/>
                <a:latin typeface="Söhne"/>
              </a:rPr>
            </a:br>
            <a:endParaRPr lang="en-GB"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15</a:t>
            </a:fld>
            <a:endParaRPr lang="nl-BE"/>
          </a:p>
        </p:txBody>
      </p:sp>
    </p:spTree>
    <p:extLst>
      <p:ext uri="{BB962C8B-B14F-4D97-AF65-F5344CB8AC3E}">
        <p14:creationId xmlns:p14="http://schemas.microsoft.com/office/powerpoint/2010/main" val="471366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effectLst/>
              </a:rPr>
              <a:t>To implement QoS on a </a:t>
            </a:r>
            <a:r>
              <a:rPr lang="en-GB" dirty="0" err="1">
                <a:effectLst/>
              </a:rPr>
              <a:t>MikroTik</a:t>
            </a:r>
            <a:r>
              <a:rPr lang="en-GB" dirty="0">
                <a:effectLst/>
              </a:rPr>
              <a:t> router, you can use the </a:t>
            </a:r>
            <a:r>
              <a:rPr lang="en-GB" dirty="0" err="1">
                <a:effectLst/>
              </a:rPr>
              <a:t>MikroTik</a:t>
            </a:r>
            <a:r>
              <a:rPr lang="en-GB" dirty="0">
                <a:effectLst/>
              </a:rPr>
              <a:t> </a:t>
            </a:r>
            <a:r>
              <a:rPr lang="en-GB" dirty="0" err="1">
                <a:effectLst/>
              </a:rPr>
              <a:t>RouterOS</a:t>
            </a:r>
            <a:r>
              <a:rPr lang="en-GB" dirty="0">
                <a:effectLst/>
              </a:rPr>
              <a:t> QoS feature. Here are the general steps:</a:t>
            </a:r>
          </a:p>
          <a:p>
            <a:endParaRPr lang="en-GB" dirty="0">
              <a:effectLst/>
            </a:endParaRPr>
          </a:p>
          <a:p>
            <a:pPr marL="228600" indent="-228600">
              <a:buFont typeface="+mj-lt"/>
              <a:buAutoNum type="arabicPeriod" startAt="2"/>
            </a:pPr>
            <a:r>
              <a:rPr lang="en-GB" dirty="0">
                <a:effectLst/>
              </a:rPr>
              <a:t>Create a traffic marking</a:t>
            </a:r>
          </a:p>
          <a:p>
            <a:pPr marL="685800" lvl="1" indent="-228600">
              <a:buFont typeface="Arial" panose="020B0604020202020204" pitchFamily="34" charset="0"/>
              <a:buChar char="•"/>
            </a:pPr>
            <a:r>
              <a:rPr lang="en-GB" dirty="0">
                <a:effectLst/>
              </a:rPr>
              <a:t>After creating traffic classifications, you need to create traffic markings for each traffic class. Traffic marking is the process of tagging each packet with a specific mark value.</a:t>
            </a:r>
          </a:p>
          <a:p>
            <a:br>
              <a:rPr lang="en-GB" dirty="0">
                <a:effectLst/>
                <a:latin typeface="Söhne"/>
              </a:rPr>
            </a:br>
            <a:endParaRPr lang="en-GB"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16</a:t>
            </a:fld>
            <a:endParaRPr lang="nl-BE"/>
          </a:p>
        </p:txBody>
      </p:sp>
    </p:spTree>
    <p:extLst>
      <p:ext uri="{BB962C8B-B14F-4D97-AF65-F5344CB8AC3E}">
        <p14:creationId xmlns:p14="http://schemas.microsoft.com/office/powerpoint/2010/main" val="14438665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effectLst/>
              </a:rPr>
              <a:t>To implement QoS on a </a:t>
            </a:r>
            <a:r>
              <a:rPr lang="en-GB" dirty="0" err="1">
                <a:effectLst/>
              </a:rPr>
              <a:t>MikroTik</a:t>
            </a:r>
            <a:r>
              <a:rPr lang="en-GB" dirty="0">
                <a:effectLst/>
              </a:rPr>
              <a:t> router, you can use the </a:t>
            </a:r>
            <a:r>
              <a:rPr lang="en-GB" dirty="0" err="1">
                <a:effectLst/>
              </a:rPr>
              <a:t>MikroTik</a:t>
            </a:r>
            <a:r>
              <a:rPr lang="en-GB" dirty="0">
                <a:effectLst/>
              </a:rPr>
              <a:t> </a:t>
            </a:r>
            <a:r>
              <a:rPr lang="en-GB" dirty="0" err="1">
                <a:effectLst/>
              </a:rPr>
              <a:t>RouterOS</a:t>
            </a:r>
            <a:r>
              <a:rPr lang="en-GB" dirty="0">
                <a:effectLst/>
              </a:rPr>
              <a:t> QoS feature. Here are the general steps:</a:t>
            </a:r>
          </a:p>
          <a:p>
            <a:endParaRPr lang="en-GB" dirty="0">
              <a:effectLst/>
            </a:endParaRPr>
          </a:p>
          <a:p>
            <a:pPr marL="228600" indent="-228600">
              <a:buFont typeface="+mj-lt"/>
              <a:buAutoNum type="arabicPeriod" startAt="3"/>
            </a:pPr>
            <a:r>
              <a:rPr lang="en-GB" dirty="0">
                <a:effectLst/>
              </a:rPr>
              <a:t>Create a traffic queue:</a:t>
            </a:r>
          </a:p>
          <a:p>
            <a:pPr marL="685800" lvl="1" indent="-228600">
              <a:buFont typeface="Arial" panose="020B0604020202020204" pitchFamily="34" charset="0"/>
              <a:buChar char="•"/>
            </a:pPr>
            <a:r>
              <a:rPr lang="en-GB" dirty="0">
                <a:effectLst/>
              </a:rPr>
              <a:t>Next, you need to create traffic queues for each traffic class. Traffic queues define the bandwidth limits and priorities for each traffic class.</a:t>
            </a:r>
          </a:p>
          <a:p>
            <a:pPr marL="685800" lvl="1" indent="-228600">
              <a:buFont typeface="Arial" panose="020B0604020202020204" pitchFamily="34" charset="0"/>
              <a:buChar char="•"/>
            </a:pPr>
            <a:r>
              <a:rPr lang="en-GB" dirty="0">
                <a:effectLst/>
              </a:rPr>
              <a:t>Apply the traffic queue to the interface: Finally, you need to apply the traffic queue to the interface that connects to the network where the traffic is flowing.</a:t>
            </a:r>
          </a:p>
          <a:p>
            <a:br>
              <a:rPr lang="en-GB" dirty="0">
                <a:effectLst/>
                <a:latin typeface="Söhne"/>
              </a:rPr>
            </a:br>
            <a:endParaRPr lang="en-GB"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17</a:t>
            </a:fld>
            <a:endParaRPr lang="nl-BE"/>
          </a:p>
        </p:txBody>
      </p:sp>
    </p:spTree>
    <p:extLst>
      <p:ext uri="{BB962C8B-B14F-4D97-AF65-F5344CB8AC3E}">
        <p14:creationId xmlns:p14="http://schemas.microsoft.com/office/powerpoint/2010/main" val="615116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noProof="0" dirty="0"/>
              <a:t>This is an example of recommended bandwidth for </a:t>
            </a:r>
            <a:r>
              <a:rPr lang="en-US" sz="1200" b="0" noProof="0" dirty="0" err="1"/>
              <a:t>Youtube</a:t>
            </a:r>
            <a:r>
              <a:rPr lang="en-US" sz="1200" b="0" noProof="0" dirty="0"/>
              <a:t>, other streaming services are kind of in the same ranges</a:t>
            </a:r>
          </a:p>
          <a:p>
            <a:endParaRPr lang="en-US" sz="1200" b="0" noProof="0" dirty="0"/>
          </a:p>
          <a:p>
            <a:r>
              <a:rPr lang="en-US" sz="1200" b="0" noProof="0" dirty="0"/>
              <a:t>For our setup we will configure we will assume that we have 10Mb bandwidth per router</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18</a:t>
            </a:fld>
            <a:endParaRPr lang="nl-BE"/>
          </a:p>
        </p:txBody>
      </p:sp>
    </p:spTree>
    <p:extLst>
      <p:ext uri="{BB962C8B-B14F-4D97-AF65-F5344CB8AC3E}">
        <p14:creationId xmlns:p14="http://schemas.microsoft.com/office/powerpoint/2010/main" val="8266847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b="0" noProof="0" dirty="0"/>
              <a:t>When connected to the router reset your router so it’s completely empty with no users, or default configuration, if you have config on your device you want to keep please create a backup or export first before resetting your device</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19</a:t>
            </a:fld>
            <a:endParaRPr lang="nl-BE"/>
          </a:p>
        </p:txBody>
      </p:sp>
    </p:spTree>
    <p:extLst>
      <p:ext uri="{BB962C8B-B14F-4D97-AF65-F5344CB8AC3E}">
        <p14:creationId xmlns:p14="http://schemas.microsoft.com/office/powerpoint/2010/main" val="3632327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For reaching our goals we will work in little steps.</a:t>
            </a:r>
          </a:p>
          <a:p>
            <a:endParaRPr lang="en-US" sz="1800" noProof="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First we will configure the device as a router with al there basic components on the most easy way with Quick Set and connect them to the uplink network that’s connected to the internet</a:t>
            </a:r>
          </a:p>
          <a:p>
            <a:pPr marL="342900" indent="-342900">
              <a:buFont typeface="+mj-lt"/>
              <a:buAutoNum type="arabicPeriod"/>
            </a:pPr>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Then we will prepare 2 address lists for later use in the firewall mangle rules</a:t>
            </a:r>
          </a:p>
          <a:p>
            <a:pPr marL="342900" indent="-342900">
              <a:buFont typeface="+mj-lt"/>
              <a:buAutoNum type="arabicPeriod"/>
            </a:pPr>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After that we will create the necessary firewall mangle rules that we need for our QoS configuration</a:t>
            </a:r>
          </a:p>
          <a:p>
            <a:pPr marL="342900" indent="-342900">
              <a:buFont typeface="+mj-lt"/>
              <a:buAutoNum type="arabicPeriod"/>
            </a:pPr>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As last part of our configuration we will configure the QoS rules themselves</a:t>
            </a:r>
          </a:p>
          <a:p>
            <a:pPr marL="342900" indent="-342900">
              <a:buFont typeface="+mj-lt"/>
              <a:buAutoNum type="arabicPeriod"/>
            </a:pPr>
            <a:r>
              <a:rPr lang="en-US" sz="1800" noProof="0" dirty="0">
                <a:effectLst/>
                <a:latin typeface="Calibri" panose="020F0502020204030204" pitchFamily="34" charset="0"/>
                <a:ea typeface="Calibri" panose="020F0502020204030204" pitchFamily="34" charset="0"/>
                <a:cs typeface="Times New Roman" panose="02020603050405020304" pitchFamily="18" charset="0"/>
              </a:rPr>
              <a:t>When everything is configured we will test our configuration and monitor or the QoS rules do their work</a:t>
            </a:r>
          </a:p>
          <a:p>
            <a:pPr marL="342900" indent="-342900">
              <a:buFont typeface="+mj-lt"/>
              <a:buAutoNum type="arabicPeriod"/>
            </a:pPr>
            <a:endParaRPr lang="en-US" sz="1800" noProof="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a:t>
            </a:fld>
            <a:endParaRPr lang="nl-BE"/>
          </a:p>
        </p:txBody>
      </p:sp>
    </p:spTree>
    <p:extLst>
      <p:ext uri="{BB962C8B-B14F-4D97-AF65-F5344CB8AC3E}">
        <p14:creationId xmlns:p14="http://schemas.microsoft.com/office/powerpoint/2010/main" val="42610431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noProof="0" dirty="0"/>
              <a:t>When watching the traffic you will notice that the speed is above 2Mb</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20</a:t>
            </a:fld>
            <a:endParaRPr lang="nl-BE"/>
          </a:p>
        </p:txBody>
      </p:sp>
    </p:spTree>
    <p:extLst>
      <p:ext uri="{BB962C8B-B14F-4D97-AF65-F5344CB8AC3E}">
        <p14:creationId xmlns:p14="http://schemas.microsoft.com/office/powerpoint/2010/main" val="36532078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noProof="0" dirty="0"/>
              <a:t>In this practice we will add the </a:t>
            </a:r>
            <a:r>
              <a:rPr lang="en-US" sz="1200" b="0" noProof="0" dirty="0" err="1"/>
              <a:t>ip</a:t>
            </a:r>
            <a:r>
              <a:rPr lang="en-US" sz="1200" b="0" noProof="0" dirty="0"/>
              <a:t> spaces of the streaming servers of a local news channel and website</a:t>
            </a:r>
          </a:p>
          <a:p>
            <a:endParaRPr lang="en-US" sz="1200" b="0" noProof="0" dirty="0"/>
          </a:p>
          <a:p>
            <a:r>
              <a:rPr lang="en-US" sz="1200" b="0" noProof="0" dirty="0"/>
              <a:t>https://</a:t>
            </a:r>
            <a:r>
              <a:rPr lang="en-US" sz="1200" b="0" noProof="0" dirty="0" err="1"/>
              <a:t>www.tvoost.be</a:t>
            </a:r>
            <a:endParaRPr lang="en-US" sz="1200" b="0" noProof="0" dirty="0"/>
          </a:p>
          <a:p>
            <a:endParaRPr lang="en-US" sz="1200" b="0" noProof="0" dirty="0"/>
          </a:p>
          <a:p>
            <a:r>
              <a:rPr lang="en-US" sz="1200" b="0" i="1" noProof="0" dirty="0" err="1">
                <a:solidFill>
                  <a:schemeClr val="tx1">
                    <a:lumMod val="75000"/>
                    <a:lumOff val="25000"/>
                  </a:schemeClr>
                </a:solidFill>
              </a:rPr>
              <a:t>TVoost</a:t>
            </a:r>
            <a:r>
              <a:rPr lang="en-US" sz="1200" b="0" i="1" noProof="0" dirty="0">
                <a:solidFill>
                  <a:schemeClr val="tx1">
                    <a:lumMod val="75000"/>
                    <a:lumOff val="25000"/>
                  </a:schemeClr>
                </a:solidFill>
              </a:rPr>
              <a:t> translated to English would be </a:t>
            </a:r>
            <a:r>
              <a:rPr lang="en-US" sz="1200" b="0" i="1" noProof="0" dirty="0" err="1">
                <a:solidFill>
                  <a:schemeClr val="tx1">
                    <a:lumMod val="75000"/>
                    <a:lumOff val="25000"/>
                  </a:schemeClr>
                </a:solidFill>
              </a:rPr>
              <a:t>TVeast</a:t>
            </a:r>
            <a:r>
              <a:rPr lang="en-US" sz="1200" b="0" i="1" noProof="0" dirty="0">
                <a:solidFill>
                  <a:schemeClr val="tx1">
                    <a:lumMod val="75000"/>
                    <a:lumOff val="25000"/>
                  </a:schemeClr>
                </a:solidFill>
              </a:rPr>
              <a:t> but you have to use </a:t>
            </a:r>
            <a:r>
              <a:rPr lang="en-US" sz="1200" b="0" i="1" noProof="0" dirty="0" err="1">
                <a:solidFill>
                  <a:schemeClr val="tx1">
                    <a:lumMod val="75000"/>
                    <a:lumOff val="25000"/>
                  </a:schemeClr>
                </a:solidFill>
              </a:rPr>
              <a:t>TVoost</a:t>
            </a:r>
            <a:r>
              <a:rPr lang="en-US" sz="1200" b="0" i="1" noProof="0" dirty="0">
                <a:solidFill>
                  <a:schemeClr val="tx1">
                    <a:lumMod val="75000"/>
                    <a:lumOff val="25000"/>
                  </a:schemeClr>
                </a:solidFill>
              </a:rPr>
              <a:t>, just to know</a:t>
            </a:r>
          </a:p>
          <a:p>
            <a:endParaRPr lang="en-US" sz="1200" b="0" noProof="0" dirty="0"/>
          </a:p>
          <a:p>
            <a:r>
              <a:rPr lang="en-US" sz="1200" b="0" i="1" noProof="0" dirty="0"/>
              <a:t>you can use the google translate plugin in your browser if necessary ;-)</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21</a:t>
            </a:fld>
            <a:endParaRPr lang="nl-BE"/>
          </a:p>
        </p:txBody>
      </p:sp>
    </p:spTree>
    <p:extLst>
      <p:ext uri="{BB962C8B-B14F-4D97-AF65-F5344CB8AC3E}">
        <p14:creationId xmlns:p14="http://schemas.microsoft.com/office/powerpoint/2010/main" val="41809308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noProof="0" dirty="0"/>
              <a:t>With this rule will all the connections made to the addresses in the address list “</a:t>
            </a:r>
            <a:r>
              <a:rPr lang="en-US" sz="1200" b="0" noProof="0" dirty="0" err="1"/>
              <a:t>addrl</a:t>
            </a:r>
            <a:r>
              <a:rPr lang="en-US" sz="1200" b="0" noProof="0" dirty="0"/>
              <a:t>-TVO” be marked with the connection mark “</a:t>
            </a:r>
            <a:r>
              <a:rPr lang="en-US" sz="1200" b="0" noProof="0" dirty="0" err="1"/>
              <a:t>cm_tvo</a:t>
            </a:r>
            <a:r>
              <a:rPr lang="en-US" sz="1200" b="0" noProof="0" dirty="0"/>
              <a:t>”.</a:t>
            </a:r>
          </a:p>
          <a:p>
            <a:endParaRPr lang="en-US" sz="1200" b="0" noProof="0" dirty="0"/>
          </a:p>
          <a:p>
            <a:r>
              <a:rPr lang="en-US" sz="1200" b="0" noProof="0" dirty="0"/>
              <a:t>We will use that connection mark in a Mangle rule to mark all the packets of that connection</a:t>
            </a:r>
          </a:p>
          <a:p>
            <a:endParaRPr lang="en-US" sz="1200" b="0" noProof="0" dirty="0"/>
          </a:p>
          <a:p>
            <a:r>
              <a:rPr lang="en-US" sz="1200" b="0" noProof="0" dirty="0"/>
              <a:t>We also check that it has to be a new connection so the firewall only mark the new connections and not have to look to connection in a further state then</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22</a:t>
            </a:fld>
            <a:endParaRPr lang="nl-BE"/>
          </a:p>
        </p:txBody>
      </p:sp>
    </p:spTree>
    <p:extLst>
      <p:ext uri="{BB962C8B-B14F-4D97-AF65-F5344CB8AC3E}">
        <p14:creationId xmlns:p14="http://schemas.microsoft.com/office/powerpoint/2010/main" val="22928460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i="1" noProof="0" dirty="0"/>
              <a:t>Note: </a:t>
            </a:r>
            <a:r>
              <a:rPr lang="en-US" sz="1200" b="0" i="1" noProof="0" dirty="0" err="1"/>
              <a:t>TVoost</a:t>
            </a:r>
            <a:r>
              <a:rPr lang="en-US" sz="1200" b="0" i="1" noProof="0" dirty="0"/>
              <a:t> doesn’t use UDB but TCP for their streaming but in that way we can filter </a:t>
            </a:r>
            <a:r>
              <a:rPr lang="en-US" sz="1200" b="0" i="1" noProof="0" dirty="0" err="1"/>
              <a:t>TVoost</a:t>
            </a:r>
            <a:r>
              <a:rPr lang="en-US" sz="1200" b="0" i="1" noProof="0" dirty="0"/>
              <a:t> and other UDP traffic to the client</a:t>
            </a:r>
          </a:p>
          <a:p>
            <a:endParaRPr lang="en-US" sz="1200" b="0" i="1" noProof="0" dirty="0"/>
          </a:p>
          <a:p>
            <a:r>
              <a:rPr lang="en-US" sz="1200" b="0" i="0" noProof="0" dirty="0"/>
              <a:t>With this mangle rule we will mark al UDP connections that don’t are with addresses in the Address list “</a:t>
            </a:r>
            <a:r>
              <a:rPr lang="en-US" sz="1200" b="0" i="0" noProof="0" dirty="0" err="1"/>
              <a:t>addrl</a:t>
            </a:r>
            <a:r>
              <a:rPr lang="en-US" sz="1200" b="0" i="0" noProof="0" dirty="0"/>
              <a:t>-TVO”, later we will mark the packets of this connections</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23</a:t>
            </a:fld>
            <a:endParaRPr lang="nl-BE"/>
          </a:p>
        </p:txBody>
      </p:sp>
    </p:spTree>
    <p:extLst>
      <p:ext uri="{BB962C8B-B14F-4D97-AF65-F5344CB8AC3E}">
        <p14:creationId xmlns:p14="http://schemas.microsoft.com/office/powerpoint/2010/main" val="11157886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i="0" noProof="0" dirty="0"/>
              <a:t>Each packet of a marked connection with “</a:t>
            </a:r>
            <a:r>
              <a:rPr lang="en-US" sz="1200" b="0" i="0" noProof="0" dirty="0" err="1"/>
              <a:t>cm_tvo</a:t>
            </a:r>
            <a:r>
              <a:rPr lang="en-US" sz="1200" b="0" i="0" noProof="0" dirty="0"/>
              <a:t>” will be marked as “</a:t>
            </a:r>
            <a:r>
              <a:rPr lang="en-US" sz="1200" b="0" i="0" noProof="0" dirty="0" err="1"/>
              <a:t>pm_tvo</a:t>
            </a:r>
            <a:r>
              <a:rPr lang="en-US" sz="1200" b="0" i="0" noProof="0" dirty="0"/>
              <a:t>”</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24</a:t>
            </a:fld>
            <a:endParaRPr lang="nl-BE"/>
          </a:p>
        </p:txBody>
      </p:sp>
    </p:spTree>
    <p:extLst>
      <p:ext uri="{BB962C8B-B14F-4D97-AF65-F5344CB8AC3E}">
        <p14:creationId xmlns:p14="http://schemas.microsoft.com/office/powerpoint/2010/main" val="4754967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i="0" noProof="0" dirty="0"/>
              <a:t>Each packet of a marked connection with “</a:t>
            </a:r>
            <a:r>
              <a:rPr lang="en-US" sz="1200" b="0" i="0" noProof="0" dirty="0" err="1"/>
              <a:t>cm_tvo</a:t>
            </a:r>
            <a:r>
              <a:rPr lang="en-US" sz="1200" b="0" i="0" noProof="0" dirty="0"/>
              <a:t>” will be marked as “</a:t>
            </a:r>
            <a:r>
              <a:rPr lang="en-US" sz="1200" b="0" i="0" noProof="0" dirty="0" err="1"/>
              <a:t>pm_tvo</a:t>
            </a:r>
            <a:r>
              <a:rPr lang="en-US" sz="1200" b="0" i="0" noProof="0" dirty="0"/>
              <a:t>”</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25</a:t>
            </a:fld>
            <a:endParaRPr lang="nl-BE"/>
          </a:p>
        </p:txBody>
      </p:sp>
    </p:spTree>
    <p:extLst>
      <p:ext uri="{BB962C8B-B14F-4D97-AF65-F5344CB8AC3E}">
        <p14:creationId xmlns:p14="http://schemas.microsoft.com/office/powerpoint/2010/main" val="30802586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i="0" noProof="0" dirty="0"/>
              <a:t>This PCQ Queue types will be used in our end-</a:t>
            </a:r>
            <a:r>
              <a:rPr lang="en-US" sz="1200" b="0" i="0" noProof="0" dirty="0" err="1"/>
              <a:t>gloal</a:t>
            </a:r>
            <a:r>
              <a:rPr lang="en-US" sz="1200" b="0" i="0" noProof="0" dirty="0"/>
              <a:t> configuration Queue tree, we set this PCQ rules to limit the traffic per user.</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26</a:t>
            </a:fld>
            <a:endParaRPr lang="nl-BE"/>
          </a:p>
        </p:txBody>
      </p:sp>
    </p:spTree>
    <p:extLst>
      <p:ext uri="{BB962C8B-B14F-4D97-AF65-F5344CB8AC3E}">
        <p14:creationId xmlns:p14="http://schemas.microsoft.com/office/powerpoint/2010/main" val="29901970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i="0" noProof="0" dirty="0"/>
              <a:t>This parent Queue limit the bandwidth of the interface, in this case “bridge-LAN”</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27</a:t>
            </a:fld>
            <a:endParaRPr lang="nl-BE"/>
          </a:p>
        </p:txBody>
      </p:sp>
    </p:spTree>
    <p:extLst>
      <p:ext uri="{BB962C8B-B14F-4D97-AF65-F5344CB8AC3E}">
        <p14:creationId xmlns:p14="http://schemas.microsoft.com/office/powerpoint/2010/main" val="26658731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i="0" noProof="0" dirty="0"/>
              <a:t>These child Queues will apply the </a:t>
            </a:r>
            <a:r>
              <a:rPr lang="en-US" sz="1200" b="0" i="0" noProof="0"/>
              <a:t>bandwidth limitations </a:t>
            </a:r>
            <a:r>
              <a:rPr lang="en-US" sz="1200" b="0" i="0" noProof="0" dirty="0"/>
              <a:t>to the clients depending of type </a:t>
            </a:r>
            <a:r>
              <a:rPr lang="en-US" sz="1200" b="0" i="0" noProof="0"/>
              <a:t>of traffic </a:t>
            </a:r>
            <a:endParaRPr lang="en-US" sz="1200" b="0" i="0" noProof="0" dirty="0"/>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28</a:t>
            </a:fld>
            <a:endParaRPr lang="nl-BE"/>
          </a:p>
        </p:txBody>
      </p:sp>
    </p:spTree>
    <p:extLst>
      <p:ext uri="{BB962C8B-B14F-4D97-AF65-F5344CB8AC3E}">
        <p14:creationId xmlns:p14="http://schemas.microsoft.com/office/powerpoint/2010/main" val="14906528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US" sz="1200" b="0" noProof="0" dirty="0"/>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29</a:t>
            </a:fld>
            <a:endParaRPr lang="nl-BE"/>
          </a:p>
        </p:txBody>
      </p:sp>
    </p:spTree>
    <p:extLst>
      <p:ext uri="{BB962C8B-B14F-4D97-AF65-F5344CB8AC3E}">
        <p14:creationId xmlns:p14="http://schemas.microsoft.com/office/powerpoint/2010/main" val="3580879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noProof="0" dirty="0"/>
              <a:t>The first time you login on the router it will ask you to set the password, please do so</a:t>
            </a:r>
          </a:p>
          <a:p>
            <a:endParaRPr lang="en-US" b="0" noProof="0" dirty="0"/>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3</a:t>
            </a:fld>
            <a:endParaRPr lang="nl-BE"/>
          </a:p>
        </p:txBody>
      </p:sp>
    </p:spTree>
    <p:extLst>
      <p:ext uri="{BB962C8B-B14F-4D97-AF65-F5344CB8AC3E}">
        <p14:creationId xmlns:p14="http://schemas.microsoft.com/office/powerpoint/2010/main" val="31562808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noProof="0" dirty="0"/>
              <a:t>Discuss the result</a:t>
            </a:r>
          </a:p>
          <a:p>
            <a:endParaRPr lang="en-US" sz="1200" b="0" noProof="0" dirty="0"/>
          </a:p>
          <a:p>
            <a:endParaRPr lang="en-US" b="0" noProof="0" dirty="0"/>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30</a:t>
            </a:fld>
            <a:endParaRPr lang="nl-BE"/>
          </a:p>
        </p:txBody>
      </p:sp>
    </p:spTree>
    <p:extLst>
      <p:ext uri="{BB962C8B-B14F-4D97-AF65-F5344CB8AC3E}">
        <p14:creationId xmlns:p14="http://schemas.microsoft.com/office/powerpoint/2010/main" val="973377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noProof="0" dirty="0"/>
              <a:t>The first time you login on the router it will ask you to set the password, please do so</a:t>
            </a:r>
          </a:p>
          <a:p>
            <a:endParaRPr lang="en-US" b="0" noProof="0" dirty="0"/>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31</a:t>
            </a:fld>
            <a:endParaRPr lang="nl-BE"/>
          </a:p>
        </p:txBody>
      </p:sp>
    </p:spTree>
    <p:extLst>
      <p:ext uri="{BB962C8B-B14F-4D97-AF65-F5344CB8AC3E}">
        <p14:creationId xmlns:p14="http://schemas.microsoft.com/office/powerpoint/2010/main" val="4109698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b="0" noProof="0" dirty="0"/>
              <a:t>The first time you login on the router it will ask you to set the password, please do so</a:t>
            </a:r>
          </a:p>
          <a:p>
            <a:endParaRPr lang="en-US" b="0" noProof="0" dirty="0"/>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4</a:t>
            </a:fld>
            <a:endParaRPr lang="nl-BE"/>
          </a:p>
        </p:txBody>
      </p:sp>
    </p:spTree>
    <p:extLst>
      <p:ext uri="{BB962C8B-B14F-4D97-AF65-F5344CB8AC3E}">
        <p14:creationId xmlns:p14="http://schemas.microsoft.com/office/powerpoint/2010/main" val="1455145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200" dirty="0"/>
              <a:t>In a network, different types of traffic have different requirements, and some traffic may be more important than others.</a:t>
            </a:r>
          </a:p>
          <a:p>
            <a:r>
              <a:rPr lang="en-US" sz="1200" dirty="0"/>
              <a:t>QoS allows network administrators to prioritize certain types of traffic over others to ensure that the most important traffic receives the necessary bandwidth, latency, and other network resources.</a:t>
            </a:r>
          </a:p>
          <a:p>
            <a:endParaRPr lang="en-US" sz="1200" dirty="0"/>
          </a:p>
          <a:p>
            <a:r>
              <a:rPr lang="en-US" sz="1200" dirty="0"/>
              <a:t>QoS can be used in various network technologies, including local area networks (LANs), wide area networks (WANs), etc.</a:t>
            </a:r>
          </a:p>
          <a:p>
            <a:r>
              <a:rPr lang="en-US" sz="1200" dirty="0"/>
              <a:t>It is commonly used in real-time applications, such as voice and video conferencing, online gaming, and other time-sensitive traffic.</a:t>
            </a:r>
          </a:p>
          <a:p>
            <a:endParaRPr lang="en-US" sz="1200" dirty="0"/>
          </a:p>
          <a:p>
            <a:r>
              <a:rPr lang="en-US" sz="1200" dirty="0"/>
              <a:t>QoS can be implemented through various techniques, such as traffic shaping, traffic policing, and traffic classification.</a:t>
            </a:r>
          </a:p>
          <a:p>
            <a:endParaRPr lang="en-US" sz="1200" dirty="0"/>
          </a:p>
          <a:p>
            <a:r>
              <a:rPr lang="en-US" sz="1200" dirty="0"/>
              <a:t>It is often an essential feature for businesses and organizations that rely on networked services to maintain their operations.</a:t>
            </a: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5</a:t>
            </a:fld>
            <a:endParaRPr lang="nl-BE"/>
          </a:p>
        </p:txBody>
      </p:sp>
    </p:spTree>
    <p:extLst>
      <p:ext uri="{BB962C8B-B14F-4D97-AF65-F5344CB8AC3E}">
        <p14:creationId xmlns:p14="http://schemas.microsoft.com/office/powerpoint/2010/main" val="34220168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GB"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6</a:t>
            </a:fld>
            <a:endParaRPr lang="nl-BE"/>
          </a:p>
        </p:txBody>
      </p:sp>
    </p:spTree>
    <p:extLst>
      <p:ext uri="{BB962C8B-B14F-4D97-AF65-F5344CB8AC3E}">
        <p14:creationId xmlns:p14="http://schemas.microsoft.com/office/powerpoint/2010/main" val="303895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effectLst/>
                <a:latin typeface="Söhne"/>
              </a:rPr>
              <a:t>This is a standard </a:t>
            </a:r>
            <a:r>
              <a:rPr lang="en-US" sz="1200" b="0" dirty="0"/>
              <a:t>Prioritization scheme for traffic (note that they are numbered from 0 to 7 and not 1 to 8 like in </a:t>
            </a:r>
            <a:r>
              <a:rPr lang="en-US" sz="1200" b="0" dirty="0" err="1"/>
              <a:t>Mikrotik</a:t>
            </a:r>
            <a:r>
              <a:rPr lang="en-US" sz="1200" b="0" dirty="0"/>
              <a:t> configuration)</a:t>
            </a:r>
            <a:endParaRPr lang="en-GB" b="0"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7</a:t>
            </a:fld>
            <a:endParaRPr lang="nl-BE"/>
          </a:p>
        </p:txBody>
      </p:sp>
    </p:spTree>
    <p:extLst>
      <p:ext uri="{BB962C8B-B14F-4D97-AF65-F5344CB8AC3E}">
        <p14:creationId xmlns:p14="http://schemas.microsoft.com/office/powerpoint/2010/main" val="658973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l"/>
            <a:r>
              <a:rPr lang="en-GB" b="0" i="0" dirty="0">
                <a:solidFill>
                  <a:srgbClr val="D1D5DB"/>
                </a:solidFill>
                <a:effectLst/>
                <a:latin typeface="Söhne"/>
              </a:rPr>
              <a:t>To prioritize traffic in queues in </a:t>
            </a:r>
            <a:r>
              <a:rPr lang="en-GB" b="0" i="0" dirty="0" err="1">
                <a:solidFill>
                  <a:srgbClr val="D1D5DB"/>
                </a:solidFill>
                <a:effectLst/>
                <a:latin typeface="Söhne"/>
              </a:rPr>
              <a:t>MikroTik</a:t>
            </a:r>
            <a:r>
              <a:rPr lang="en-GB" b="0" i="0" dirty="0">
                <a:solidFill>
                  <a:srgbClr val="D1D5DB"/>
                </a:solidFill>
                <a:effectLst/>
                <a:latin typeface="Söhne"/>
              </a:rPr>
              <a:t> </a:t>
            </a:r>
            <a:r>
              <a:rPr lang="en-GB" b="0" i="0" dirty="0" err="1">
                <a:solidFill>
                  <a:srgbClr val="D1D5DB"/>
                </a:solidFill>
                <a:effectLst/>
                <a:latin typeface="Söhne"/>
              </a:rPr>
              <a:t>RouterOS</a:t>
            </a:r>
            <a:r>
              <a:rPr lang="en-GB" b="0" i="0" dirty="0">
                <a:solidFill>
                  <a:srgbClr val="D1D5DB"/>
                </a:solidFill>
                <a:effectLst/>
                <a:latin typeface="Söhne"/>
              </a:rPr>
              <a:t>, you can use the "priority" parameter in the queue tree settings. Here are the general steps:</a:t>
            </a:r>
          </a:p>
          <a:p>
            <a:pPr algn="l"/>
            <a:endParaRPr lang="en-GB" b="0" i="0" dirty="0">
              <a:solidFill>
                <a:srgbClr val="D1D5DB"/>
              </a:solidFill>
              <a:effectLst/>
              <a:latin typeface="Söhne"/>
            </a:endParaRPr>
          </a:p>
          <a:p>
            <a:pPr algn="l">
              <a:buFont typeface="+mj-lt"/>
              <a:buAutoNum type="arabicPeriod"/>
            </a:pPr>
            <a:r>
              <a:rPr lang="en-GB" b="0" i="0" dirty="0">
                <a:solidFill>
                  <a:srgbClr val="D1D5DB"/>
                </a:solidFill>
                <a:effectLst/>
                <a:latin typeface="Söhne"/>
              </a:rPr>
              <a:t>Identify the traffic classes: First, you need to identify the types of traffic on your network that require prioritization. For example, you may want to prioritize voice traffic, video streaming traffic, or online gaming traffic.</a:t>
            </a:r>
          </a:p>
          <a:p>
            <a:pPr algn="l">
              <a:buFont typeface="+mj-lt"/>
              <a:buAutoNum type="arabicPeriod"/>
            </a:pPr>
            <a:r>
              <a:rPr lang="en-GB" b="0" i="0" dirty="0">
                <a:solidFill>
                  <a:srgbClr val="D1D5DB"/>
                </a:solidFill>
                <a:effectLst/>
                <a:latin typeface="Söhne"/>
              </a:rPr>
              <a:t>Create a traffic classification: Once you have identified your network traffic, you need to create a traffic classification for each type of traffic. This can be done using the </a:t>
            </a:r>
            <a:r>
              <a:rPr lang="en-GB" b="0" i="0" dirty="0" err="1">
                <a:solidFill>
                  <a:srgbClr val="D1D5DB"/>
                </a:solidFill>
                <a:effectLst/>
                <a:latin typeface="Söhne"/>
              </a:rPr>
              <a:t>MikroTik</a:t>
            </a:r>
            <a:r>
              <a:rPr lang="en-GB" b="0" i="0" dirty="0">
                <a:solidFill>
                  <a:srgbClr val="D1D5DB"/>
                </a:solidFill>
                <a:effectLst/>
                <a:latin typeface="Söhne"/>
              </a:rPr>
              <a:t> </a:t>
            </a:r>
            <a:r>
              <a:rPr lang="en-GB" b="0" i="0" dirty="0" err="1">
                <a:solidFill>
                  <a:srgbClr val="D1D5DB"/>
                </a:solidFill>
                <a:effectLst/>
                <a:latin typeface="Söhne"/>
              </a:rPr>
              <a:t>RouterOS</a:t>
            </a:r>
            <a:r>
              <a:rPr lang="en-GB" b="0" i="0" dirty="0">
                <a:solidFill>
                  <a:srgbClr val="D1D5DB"/>
                </a:solidFill>
                <a:effectLst/>
                <a:latin typeface="Söhne"/>
              </a:rPr>
              <a:t> firewall filter rules.</a:t>
            </a:r>
          </a:p>
          <a:p>
            <a:pPr algn="l">
              <a:buFont typeface="+mj-lt"/>
              <a:buAutoNum type="arabicPeriod"/>
            </a:pPr>
            <a:r>
              <a:rPr lang="en-GB" b="0" i="0" dirty="0">
                <a:solidFill>
                  <a:srgbClr val="D1D5DB"/>
                </a:solidFill>
                <a:effectLst/>
                <a:latin typeface="Söhne"/>
              </a:rPr>
              <a:t>Create a traffic marking: After creating traffic classifications, you need to create traffic markings for each traffic class. Traffic marking is the process of tagging each packet with a specific mark value.</a:t>
            </a:r>
          </a:p>
          <a:p>
            <a:pPr algn="l">
              <a:buFont typeface="+mj-lt"/>
              <a:buAutoNum type="arabicPeriod"/>
            </a:pPr>
            <a:r>
              <a:rPr lang="en-GB" b="0" i="0" dirty="0">
                <a:solidFill>
                  <a:srgbClr val="D1D5DB"/>
                </a:solidFill>
                <a:effectLst/>
                <a:latin typeface="Söhne"/>
              </a:rPr>
              <a:t>Create a traffic queue: Next, you need to create traffic queues for each traffic class. In the queue tree settings, you can use the "priority" parameter to specify the priority level for each queue.</a:t>
            </a:r>
          </a:p>
          <a:p>
            <a:pPr algn="l">
              <a:buFont typeface="+mj-lt"/>
              <a:buAutoNum type="arabicPeriod"/>
            </a:pPr>
            <a:r>
              <a:rPr lang="en-GB" b="0" i="0" dirty="0">
                <a:solidFill>
                  <a:srgbClr val="D1D5DB"/>
                </a:solidFill>
                <a:effectLst/>
                <a:latin typeface="Söhne"/>
              </a:rPr>
              <a:t>Apply the traffic queue to the interface: Finally, you need to apply the traffic queue to the interface that connects to the network where the traffic is flowing.</a:t>
            </a:r>
          </a:p>
          <a:p>
            <a:endParaRPr lang="en-GB"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8</a:t>
            </a:fld>
            <a:endParaRPr lang="nl-BE"/>
          </a:p>
        </p:txBody>
      </p:sp>
    </p:spTree>
    <p:extLst>
      <p:ext uri="{BB962C8B-B14F-4D97-AF65-F5344CB8AC3E}">
        <p14:creationId xmlns:p14="http://schemas.microsoft.com/office/powerpoint/2010/main" val="3002405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171450" indent="-171450" algn="l">
              <a:buFont typeface="Arial" panose="020B0604020202020204" pitchFamily="34" charset="0"/>
              <a:buChar char="•"/>
            </a:pPr>
            <a:r>
              <a:rPr lang="en-GB" b="1" i="0" dirty="0">
                <a:solidFill>
                  <a:srgbClr val="202122"/>
                </a:solidFill>
                <a:effectLst/>
                <a:latin typeface="Arial" panose="020B0604020202020204" pitchFamily="34" charset="0"/>
              </a:rPr>
              <a:t>limit-at</a:t>
            </a:r>
            <a:r>
              <a:rPr lang="en-GB" b="0" i="0" dirty="0">
                <a:solidFill>
                  <a:srgbClr val="202122"/>
                </a:solidFill>
                <a:effectLst/>
                <a:latin typeface="Arial" panose="020B0604020202020204" pitchFamily="34" charset="0"/>
              </a:rPr>
              <a:t> (</a:t>
            </a:r>
            <a:r>
              <a:rPr lang="en-GB" b="0" i="1" dirty="0">
                <a:solidFill>
                  <a:srgbClr val="202122"/>
                </a:solidFill>
                <a:effectLst/>
                <a:latin typeface="Arial" panose="020B0604020202020204" pitchFamily="34" charset="0"/>
              </a:rPr>
              <a:t>NUMBER/NUMBER</a:t>
            </a:r>
            <a:r>
              <a:rPr lang="en-GB" b="0" i="0" dirty="0">
                <a:solidFill>
                  <a:srgbClr val="202122"/>
                </a:solidFill>
                <a:effectLst/>
                <a:latin typeface="Arial" panose="020B0604020202020204" pitchFamily="34" charset="0"/>
              </a:rPr>
              <a:t>) : normal upload/download data rate that is guaranteed to a target</a:t>
            </a:r>
          </a:p>
          <a:p>
            <a:pPr marL="171450" indent="-171450" algn="l">
              <a:buFont typeface="Arial" panose="020B0604020202020204" pitchFamily="34" charset="0"/>
              <a:buChar char="•"/>
            </a:pPr>
            <a:r>
              <a:rPr lang="en-GB" b="1" i="0" dirty="0">
                <a:solidFill>
                  <a:srgbClr val="202122"/>
                </a:solidFill>
                <a:effectLst/>
                <a:latin typeface="Arial" panose="020B0604020202020204" pitchFamily="34" charset="0"/>
              </a:rPr>
              <a:t>max-limit</a:t>
            </a:r>
            <a:r>
              <a:rPr lang="en-GB" b="0" i="0" dirty="0">
                <a:solidFill>
                  <a:srgbClr val="202122"/>
                </a:solidFill>
                <a:effectLst/>
                <a:latin typeface="Arial" panose="020B0604020202020204" pitchFamily="34" charset="0"/>
              </a:rPr>
              <a:t> (</a:t>
            </a:r>
            <a:r>
              <a:rPr lang="en-GB" b="0" i="1" dirty="0">
                <a:solidFill>
                  <a:srgbClr val="202122"/>
                </a:solidFill>
                <a:effectLst/>
                <a:latin typeface="Arial" panose="020B0604020202020204" pitchFamily="34" charset="0"/>
              </a:rPr>
              <a:t>NUMBER/NUMBER</a:t>
            </a:r>
            <a:r>
              <a:rPr lang="en-GB" b="0" i="0" dirty="0">
                <a:solidFill>
                  <a:srgbClr val="202122"/>
                </a:solidFill>
                <a:effectLst/>
                <a:latin typeface="Arial" panose="020B0604020202020204" pitchFamily="34" charset="0"/>
              </a:rPr>
              <a:t>) : maximal upload/download data rate that is allowed for a target to reach to reach what</a:t>
            </a:r>
          </a:p>
          <a:p>
            <a:pPr marL="171450" indent="-171450" algn="l">
              <a:buFont typeface="Arial" panose="020B0604020202020204" pitchFamily="34" charset="0"/>
              <a:buChar char="•"/>
            </a:pPr>
            <a:r>
              <a:rPr lang="en-GB" b="1" i="0" dirty="0">
                <a:solidFill>
                  <a:srgbClr val="202122"/>
                </a:solidFill>
                <a:effectLst/>
                <a:latin typeface="Arial" panose="020B0604020202020204" pitchFamily="34" charset="0"/>
              </a:rPr>
              <a:t>burst-limit</a:t>
            </a:r>
            <a:r>
              <a:rPr lang="en-GB" b="0" i="0" dirty="0">
                <a:solidFill>
                  <a:srgbClr val="202122"/>
                </a:solidFill>
                <a:effectLst/>
                <a:latin typeface="Arial" panose="020B0604020202020204" pitchFamily="34" charset="0"/>
              </a:rPr>
              <a:t> (</a:t>
            </a:r>
            <a:r>
              <a:rPr lang="en-GB" b="0" i="1" dirty="0">
                <a:solidFill>
                  <a:srgbClr val="202122"/>
                </a:solidFill>
                <a:effectLst/>
                <a:latin typeface="Arial" panose="020B0604020202020204" pitchFamily="34" charset="0"/>
              </a:rPr>
              <a:t>NUMBER/NUMBER</a:t>
            </a:r>
            <a:r>
              <a:rPr lang="en-GB" b="0" i="0" dirty="0">
                <a:solidFill>
                  <a:srgbClr val="202122"/>
                </a:solidFill>
                <a:effectLst/>
                <a:latin typeface="Arial" panose="020B0604020202020204" pitchFamily="34" charset="0"/>
              </a:rPr>
              <a:t>) : maximal upload/download data rate which can be reached while the burst is active</a:t>
            </a:r>
          </a:p>
          <a:p>
            <a:pPr marL="171450" indent="-171450" algn="l">
              <a:buFont typeface="Arial" panose="020B0604020202020204" pitchFamily="34" charset="0"/>
              <a:buChar char="•"/>
            </a:pPr>
            <a:r>
              <a:rPr lang="en-GB" b="1" i="0" dirty="0">
                <a:solidFill>
                  <a:srgbClr val="202122"/>
                </a:solidFill>
                <a:effectLst/>
                <a:latin typeface="Arial" panose="020B0604020202020204" pitchFamily="34" charset="0"/>
              </a:rPr>
              <a:t>burst-time</a:t>
            </a:r>
            <a:r>
              <a:rPr lang="en-GB" b="0" i="0" dirty="0">
                <a:solidFill>
                  <a:srgbClr val="202122"/>
                </a:solidFill>
                <a:effectLst/>
                <a:latin typeface="Arial" panose="020B0604020202020204" pitchFamily="34" charset="0"/>
              </a:rPr>
              <a:t> (</a:t>
            </a:r>
            <a:r>
              <a:rPr lang="en-GB" b="0" i="1" dirty="0">
                <a:solidFill>
                  <a:srgbClr val="202122"/>
                </a:solidFill>
                <a:effectLst/>
                <a:latin typeface="Arial" panose="020B0604020202020204" pitchFamily="34" charset="0"/>
              </a:rPr>
              <a:t>TIME/TIME</a:t>
            </a:r>
            <a:r>
              <a:rPr lang="en-GB" b="0" i="0" dirty="0">
                <a:solidFill>
                  <a:srgbClr val="202122"/>
                </a:solidFill>
                <a:effectLst/>
                <a:latin typeface="Arial" panose="020B0604020202020204" pitchFamily="34" charset="0"/>
              </a:rPr>
              <a:t>) : period of time, in seconds, over which the average upload/download data rate is calculated. (This is NOT the time of actual burst)</a:t>
            </a:r>
          </a:p>
          <a:p>
            <a:pPr marL="171450" indent="-171450" algn="l">
              <a:buFont typeface="Arial" panose="020B0604020202020204" pitchFamily="34" charset="0"/>
              <a:buChar char="•"/>
            </a:pPr>
            <a:r>
              <a:rPr lang="en-GB" b="1" i="0" dirty="0">
                <a:solidFill>
                  <a:srgbClr val="202122"/>
                </a:solidFill>
                <a:effectLst/>
                <a:latin typeface="Arial" panose="020B0604020202020204" pitchFamily="34" charset="0"/>
              </a:rPr>
              <a:t>burst-threshold</a:t>
            </a:r>
            <a:r>
              <a:rPr lang="en-GB" b="0" i="0" dirty="0">
                <a:solidFill>
                  <a:srgbClr val="202122"/>
                </a:solidFill>
                <a:effectLst/>
                <a:latin typeface="Arial" panose="020B0604020202020204" pitchFamily="34" charset="0"/>
              </a:rPr>
              <a:t> (</a:t>
            </a:r>
            <a:r>
              <a:rPr lang="en-GB" b="0" i="1" dirty="0">
                <a:solidFill>
                  <a:srgbClr val="202122"/>
                </a:solidFill>
                <a:effectLst/>
                <a:latin typeface="Arial" panose="020B0604020202020204" pitchFamily="34" charset="0"/>
              </a:rPr>
              <a:t>NUMBER/NUMBER</a:t>
            </a:r>
            <a:r>
              <a:rPr lang="en-GB" b="0" i="0" dirty="0">
                <a:solidFill>
                  <a:srgbClr val="202122"/>
                </a:solidFill>
                <a:effectLst/>
                <a:latin typeface="Arial" panose="020B0604020202020204" pitchFamily="34" charset="0"/>
              </a:rPr>
              <a:t>) : when average data rate is below this value - burst is allowed, as soon as average data rate reach this value - burst is denied. (basically this is burst on/off switch). For optimal burst </a:t>
            </a:r>
            <a:r>
              <a:rPr lang="en-GB" b="0" i="0" dirty="0" err="1">
                <a:solidFill>
                  <a:srgbClr val="202122"/>
                </a:solidFill>
                <a:effectLst/>
                <a:latin typeface="Arial" panose="020B0604020202020204" pitchFamily="34" charset="0"/>
              </a:rPr>
              <a:t>behavior</a:t>
            </a:r>
            <a:r>
              <a:rPr lang="en-GB" b="0" i="0" dirty="0">
                <a:solidFill>
                  <a:srgbClr val="202122"/>
                </a:solidFill>
                <a:effectLst/>
                <a:latin typeface="Arial" panose="020B0604020202020204" pitchFamily="34" charset="0"/>
              </a:rPr>
              <a:t> this value should above </a:t>
            </a:r>
            <a:r>
              <a:rPr lang="en-GB" b="1" i="0" dirty="0">
                <a:solidFill>
                  <a:srgbClr val="202122"/>
                </a:solidFill>
                <a:effectLst/>
                <a:latin typeface="Arial" panose="020B0604020202020204" pitchFamily="34" charset="0"/>
              </a:rPr>
              <a:t>limit-at</a:t>
            </a:r>
            <a:r>
              <a:rPr lang="en-GB" b="0" i="0" dirty="0">
                <a:solidFill>
                  <a:srgbClr val="202122"/>
                </a:solidFill>
                <a:effectLst/>
                <a:latin typeface="Arial" panose="020B0604020202020204" pitchFamily="34" charset="0"/>
              </a:rPr>
              <a:t> value and below </a:t>
            </a:r>
            <a:r>
              <a:rPr lang="en-GB" b="1" i="0" dirty="0">
                <a:solidFill>
                  <a:srgbClr val="202122"/>
                </a:solidFill>
                <a:effectLst/>
                <a:latin typeface="Arial" panose="020B0604020202020204" pitchFamily="34" charset="0"/>
              </a:rPr>
              <a:t>max-limit</a:t>
            </a:r>
            <a:r>
              <a:rPr lang="en-GB" b="0" i="0" dirty="0">
                <a:solidFill>
                  <a:srgbClr val="202122"/>
                </a:solidFill>
                <a:effectLst/>
                <a:latin typeface="Arial" panose="020B0604020202020204" pitchFamily="34" charset="0"/>
              </a:rPr>
              <a:t> value</a:t>
            </a:r>
          </a:p>
          <a:p>
            <a:endParaRPr lang="en-GB" dirty="0">
              <a:effectLst/>
              <a:latin typeface="Söhne"/>
            </a:endParaRPr>
          </a:p>
        </p:txBody>
      </p:sp>
      <p:sp>
        <p:nvSpPr>
          <p:cNvPr id="4" name="Tijdelijke aanduiding voor dianummer 3"/>
          <p:cNvSpPr>
            <a:spLocks noGrp="1"/>
          </p:cNvSpPr>
          <p:nvPr>
            <p:ph type="sldNum" sz="quarter" idx="5"/>
          </p:nvPr>
        </p:nvSpPr>
        <p:spPr/>
        <p:txBody>
          <a:bodyPr/>
          <a:lstStyle/>
          <a:p>
            <a:fld id="{339DD45C-0D37-2945-9AD6-70044ECC4032}" type="slidenum">
              <a:rPr lang="nl-BE" smtClean="0"/>
              <a:t>9</a:t>
            </a:fld>
            <a:endParaRPr lang="nl-BE"/>
          </a:p>
        </p:txBody>
      </p:sp>
    </p:spTree>
    <p:extLst>
      <p:ext uri="{BB962C8B-B14F-4D97-AF65-F5344CB8AC3E}">
        <p14:creationId xmlns:p14="http://schemas.microsoft.com/office/powerpoint/2010/main" val="18607681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954678D-64C6-33FD-FC06-F2DF2FBEAA58}"/>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endParaRPr lang="nl-BE"/>
          </a:p>
        </p:txBody>
      </p:sp>
      <p:sp>
        <p:nvSpPr>
          <p:cNvPr id="3" name="Ondertitel 2">
            <a:extLst>
              <a:ext uri="{FF2B5EF4-FFF2-40B4-BE49-F238E27FC236}">
                <a16:creationId xmlns:a16="http://schemas.microsoft.com/office/drawing/2014/main" id="{062A410D-9570-35B5-F8A4-92BB32CEA9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endParaRPr lang="nl-BE"/>
          </a:p>
        </p:txBody>
      </p:sp>
      <p:sp>
        <p:nvSpPr>
          <p:cNvPr id="4" name="Tijdelijke aanduiding voor datum 3">
            <a:extLst>
              <a:ext uri="{FF2B5EF4-FFF2-40B4-BE49-F238E27FC236}">
                <a16:creationId xmlns:a16="http://schemas.microsoft.com/office/drawing/2014/main" id="{734C9590-39C9-4026-E3C5-5D3BE0397C00}"/>
              </a:ext>
            </a:extLst>
          </p:cNvPr>
          <p:cNvSpPr>
            <a:spLocks noGrp="1"/>
          </p:cNvSpPr>
          <p:nvPr>
            <p:ph type="dt" sz="half" idx="10"/>
          </p:nvPr>
        </p:nvSpPr>
        <p:spPr/>
        <p:txBody>
          <a:bodyPr/>
          <a:lstStyle/>
          <a:p>
            <a:fld id="{89B2333A-0239-1A46-914A-B2DF9EF3CFE2}" type="datetime1">
              <a:rPr lang="en-US" smtClean="0"/>
              <a:t>4/28/23</a:t>
            </a:fld>
            <a:endParaRPr lang="nl-BE"/>
          </a:p>
        </p:txBody>
      </p:sp>
      <p:sp>
        <p:nvSpPr>
          <p:cNvPr id="5" name="Tijdelijke aanduiding voor voettekst 4">
            <a:extLst>
              <a:ext uri="{FF2B5EF4-FFF2-40B4-BE49-F238E27FC236}">
                <a16:creationId xmlns:a16="http://schemas.microsoft.com/office/drawing/2014/main" id="{DDB8CD04-B29C-2B94-F8FB-1196D0E0920C}"/>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3D8099F3-0145-26EC-8FE9-529A19911A18}"/>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1123191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53606E-9626-C1D2-DE88-AE4091084511}"/>
              </a:ext>
            </a:extLst>
          </p:cNvPr>
          <p:cNvSpPr>
            <a:spLocks noGrp="1"/>
          </p:cNvSpPr>
          <p:nvPr>
            <p:ph type="title"/>
          </p:nvPr>
        </p:nvSpPr>
        <p:spPr/>
        <p:txBody>
          <a:bodyPr/>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ECF9D2F3-31D5-DFB3-2888-2A9EB6E370DE}"/>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311182DF-E88F-4892-EBD9-44497C49E3C9}"/>
              </a:ext>
            </a:extLst>
          </p:cNvPr>
          <p:cNvSpPr>
            <a:spLocks noGrp="1"/>
          </p:cNvSpPr>
          <p:nvPr>
            <p:ph type="dt" sz="half" idx="10"/>
          </p:nvPr>
        </p:nvSpPr>
        <p:spPr/>
        <p:txBody>
          <a:bodyPr/>
          <a:lstStyle/>
          <a:p>
            <a:fld id="{7648C418-495F-6E4F-B667-55241351DD1F}" type="datetime1">
              <a:rPr lang="en-US" smtClean="0"/>
              <a:t>4/28/23</a:t>
            </a:fld>
            <a:endParaRPr lang="nl-BE"/>
          </a:p>
        </p:txBody>
      </p:sp>
      <p:sp>
        <p:nvSpPr>
          <p:cNvPr id="5" name="Tijdelijke aanduiding voor voettekst 4">
            <a:extLst>
              <a:ext uri="{FF2B5EF4-FFF2-40B4-BE49-F238E27FC236}">
                <a16:creationId xmlns:a16="http://schemas.microsoft.com/office/drawing/2014/main" id="{CC47F2A2-1D1C-3921-0126-B7ED3FDA9874}"/>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8FBE4BCD-2AE1-6606-7120-7986233E0A6B}"/>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2531292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2803E1C8-3BD6-0F5B-CEBA-6CEFB6D332EC}"/>
              </a:ext>
            </a:extLst>
          </p:cNvPr>
          <p:cNvSpPr>
            <a:spLocks noGrp="1"/>
          </p:cNvSpPr>
          <p:nvPr>
            <p:ph type="title" orient="vert"/>
          </p:nvPr>
        </p:nvSpPr>
        <p:spPr>
          <a:xfrm>
            <a:off x="8724900" y="365125"/>
            <a:ext cx="2628900" cy="5811838"/>
          </a:xfrm>
        </p:spPr>
        <p:txBody>
          <a:bodyPr vert="eaVert"/>
          <a:lstStyle/>
          <a:p>
            <a:r>
              <a:rPr lang="nl-NL"/>
              <a:t>Klik om stijl te bewerken</a:t>
            </a:r>
            <a:endParaRPr lang="nl-BE"/>
          </a:p>
        </p:txBody>
      </p:sp>
      <p:sp>
        <p:nvSpPr>
          <p:cNvPr id="3" name="Tijdelijke aanduiding voor verticale tekst 2">
            <a:extLst>
              <a:ext uri="{FF2B5EF4-FFF2-40B4-BE49-F238E27FC236}">
                <a16:creationId xmlns:a16="http://schemas.microsoft.com/office/drawing/2014/main" id="{E671A9D9-B1AD-C18E-FCCE-DBC74274784F}"/>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68B5E8AC-BCD1-77CB-35AD-E6E85D5A136B}"/>
              </a:ext>
            </a:extLst>
          </p:cNvPr>
          <p:cNvSpPr>
            <a:spLocks noGrp="1"/>
          </p:cNvSpPr>
          <p:nvPr>
            <p:ph type="dt" sz="half" idx="10"/>
          </p:nvPr>
        </p:nvSpPr>
        <p:spPr/>
        <p:txBody>
          <a:bodyPr/>
          <a:lstStyle/>
          <a:p>
            <a:fld id="{05B44B32-E7EF-6B48-81CC-D2D0C266059C}" type="datetime1">
              <a:rPr lang="en-US" smtClean="0"/>
              <a:t>4/28/23</a:t>
            </a:fld>
            <a:endParaRPr lang="nl-BE"/>
          </a:p>
        </p:txBody>
      </p:sp>
      <p:sp>
        <p:nvSpPr>
          <p:cNvPr id="5" name="Tijdelijke aanduiding voor voettekst 4">
            <a:extLst>
              <a:ext uri="{FF2B5EF4-FFF2-40B4-BE49-F238E27FC236}">
                <a16:creationId xmlns:a16="http://schemas.microsoft.com/office/drawing/2014/main" id="{DC506EDA-6984-825C-3591-F64353E8F604}"/>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E73C956D-CEB1-C6FB-018E-789672D23F22}"/>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3637089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11C09A6-6D6C-7041-F9C5-3C53BC02FEC2}"/>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502491A3-61DA-6550-A4A3-B6D9124FCD14}"/>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106337EC-6583-2032-69E0-E704C1BA7CA8}"/>
              </a:ext>
            </a:extLst>
          </p:cNvPr>
          <p:cNvSpPr>
            <a:spLocks noGrp="1"/>
          </p:cNvSpPr>
          <p:nvPr>
            <p:ph type="dt" sz="half" idx="10"/>
          </p:nvPr>
        </p:nvSpPr>
        <p:spPr/>
        <p:txBody>
          <a:bodyPr/>
          <a:lstStyle/>
          <a:p>
            <a:fld id="{722E9582-155E-3B47-9780-A344ECEBA6CE}" type="datetime1">
              <a:rPr lang="en-US" smtClean="0"/>
              <a:t>4/28/23</a:t>
            </a:fld>
            <a:endParaRPr lang="nl-BE"/>
          </a:p>
        </p:txBody>
      </p:sp>
      <p:sp>
        <p:nvSpPr>
          <p:cNvPr id="5" name="Tijdelijke aanduiding voor voettekst 4">
            <a:extLst>
              <a:ext uri="{FF2B5EF4-FFF2-40B4-BE49-F238E27FC236}">
                <a16:creationId xmlns:a16="http://schemas.microsoft.com/office/drawing/2014/main" id="{F6D011D6-582E-13F1-E5F6-4178E3C600EA}"/>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88F17395-A20C-F759-3C7D-3F5654A22B80}"/>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3230032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7AF8BAB-7818-BCA6-C0AC-94EA71173227}"/>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3A347FA4-3C71-21F6-8090-848D1C8E39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47B5FBE1-466F-F427-5ABB-FA8CB6C21F2E}"/>
              </a:ext>
            </a:extLst>
          </p:cNvPr>
          <p:cNvSpPr>
            <a:spLocks noGrp="1"/>
          </p:cNvSpPr>
          <p:nvPr>
            <p:ph type="dt" sz="half" idx="10"/>
          </p:nvPr>
        </p:nvSpPr>
        <p:spPr/>
        <p:txBody>
          <a:bodyPr/>
          <a:lstStyle/>
          <a:p>
            <a:fld id="{82ABE32A-452E-B344-B47E-5D738C5936BB}" type="datetime1">
              <a:rPr lang="en-US" smtClean="0"/>
              <a:t>4/28/23</a:t>
            </a:fld>
            <a:endParaRPr lang="nl-BE"/>
          </a:p>
        </p:txBody>
      </p:sp>
      <p:sp>
        <p:nvSpPr>
          <p:cNvPr id="5" name="Tijdelijke aanduiding voor voettekst 4">
            <a:extLst>
              <a:ext uri="{FF2B5EF4-FFF2-40B4-BE49-F238E27FC236}">
                <a16:creationId xmlns:a16="http://schemas.microsoft.com/office/drawing/2014/main" id="{197A171F-FB3A-D87A-21EB-A8AF7EEB21EC}"/>
              </a:ext>
            </a:extLst>
          </p:cNvPr>
          <p:cNvSpPr>
            <a:spLocks noGrp="1"/>
          </p:cNvSpPr>
          <p:nvPr>
            <p:ph type="ftr" sz="quarter" idx="11"/>
          </p:nvPr>
        </p:nvSpPr>
        <p:spPr/>
        <p:txBody>
          <a:bodyPr/>
          <a:lstStyle/>
          <a:p>
            <a:endParaRPr lang="nl-BE"/>
          </a:p>
        </p:txBody>
      </p:sp>
      <p:sp>
        <p:nvSpPr>
          <p:cNvPr id="6" name="Tijdelijke aanduiding voor dianummer 5">
            <a:extLst>
              <a:ext uri="{FF2B5EF4-FFF2-40B4-BE49-F238E27FC236}">
                <a16:creationId xmlns:a16="http://schemas.microsoft.com/office/drawing/2014/main" id="{9AAE4749-2CC9-793B-0185-453AFAA7FE73}"/>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1341238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D9EE065-CEA3-D53E-0B52-28388D75D693}"/>
              </a:ext>
            </a:extLst>
          </p:cNvPr>
          <p:cNvSpPr>
            <a:spLocks noGrp="1"/>
          </p:cNvSpPr>
          <p:nvPr>
            <p:ph type="title"/>
          </p:nvPr>
        </p:nvSpPr>
        <p:spPr/>
        <p:txBody>
          <a:body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D20B70A3-5E7F-2A76-FA34-2D609B654E5B}"/>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a:extLst>
              <a:ext uri="{FF2B5EF4-FFF2-40B4-BE49-F238E27FC236}">
                <a16:creationId xmlns:a16="http://schemas.microsoft.com/office/drawing/2014/main" id="{81617B23-5425-99D6-2D0F-654C4CA0ECA3}"/>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a:extLst>
              <a:ext uri="{FF2B5EF4-FFF2-40B4-BE49-F238E27FC236}">
                <a16:creationId xmlns:a16="http://schemas.microsoft.com/office/drawing/2014/main" id="{C134FFA4-C6B7-7678-AAC2-09965954211C}"/>
              </a:ext>
            </a:extLst>
          </p:cNvPr>
          <p:cNvSpPr>
            <a:spLocks noGrp="1"/>
          </p:cNvSpPr>
          <p:nvPr>
            <p:ph type="dt" sz="half" idx="10"/>
          </p:nvPr>
        </p:nvSpPr>
        <p:spPr/>
        <p:txBody>
          <a:bodyPr/>
          <a:lstStyle/>
          <a:p>
            <a:fld id="{9A9DECD2-58AD-C743-9007-3CBA2AA02189}" type="datetime1">
              <a:rPr lang="en-US" smtClean="0"/>
              <a:t>4/28/23</a:t>
            </a:fld>
            <a:endParaRPr lang="nl-BE"/>
          </a:p>
        </p:txBody>
      </p:sp>
      <p:sp>
        <p:nvSpPr>
          <p:cNvPr id="6" name="Tijdelijke aanduiding voor voettekst 5">
            <a:extLst>
              <a:ext uri="{FF2B5EF4-FFF2-40B4-BE49-F238E27FC236}">
                <a16:creationId xmlns:a16="http://schemas.microsoft.com/office/drawing/2014/main" id="{38E772DE-0334-73CF-7C5D-2EABA310A764}"/>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9EBC0F99-EC5B-D8B2-67B7-86370248AB4B}"/>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1245622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0323A3-CBAD-945D-98FA-751213FC002D}"/>
              </a:ext>
            </a:extLst>
          </p:cNvPr>
          <p:cNvSpPr>
            <a:spLocks noGrp="1"/>
          </p:cNvSpPr>
          <p:nvPr>
            <p:ph type="title"/>
          </p:nvPr>
        </p:nvSpPr>
        <p:spPr>
          <a:xfrm>
            <a:off x="839788" y="365125"/>
            <a:ext cx="10515600" cy="1325563"/>
          </a:xfrm>
        </p:spPr>
        <p:txBody>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CBE40B7D-BA7F-38AB-F48E-2E319F7BF9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EA8D4C17-E462-20E1-61AC-FE5595720936}"/>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a:extLst>
              <a:ext uri="{FF2B5EF4-FFF2-40B4-BE49-F238E27FC236}">
                <a16:creationId xmlns:a16="http://schemas.microsoft.com/office/drawing/2014/main" id="{29096834-BE18-4189-C8F6-3AA4772B92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54EE849A-231F-D189-FE12-7ED7023A2083}"/>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a:extLst>
              <a:ext uri="{FF2B5EF4-FFF2-40B4-BE49-F238E27FC236}">
                <a16:creationId xmlns:a16="http://schemas.microsoft.com/office/drawing/2014/main" id="{E4384CAD-FC7A-2E93-07E6-B54FD6FFD027}"/>
              </a:ext>
            </a:extLst>
          </p:cNvPr>
          <p:cNvSpPr>
            <a:spLocks noGrp="1"/>
          </p:cNvSpPr>
          <p:nvPr>
            <p:ph type="dt" sz="half" idx="10"/>
          </p:nvPr>
        </p:nvSpPr>
        <p:spPr/>
        <p:txBody>
          <a:bodyPr/>
          <a:lstStyle/>
          <a:p>
            <a:fld id="{659D87B5-BD1A-724F-8D1F-9271F034E4B2}" type="datetime1">
              <a:rPr lang="en-US" smtClean="0"/>
              <a:t>4/28/23</a:t>
            </a:fld>
            <a:endParaRPr lang="nl-BE"/>
          </a:p>
        </p:txBody>
      </p:sp>
      <p:sp>
        <p:nvSpPr>
          <p:cNvPr id="8" name="Tijdelijke aanduiding voor voettekst 7">
            <a:extLst>
              <a:ext uri="{FF2B5EF4-FFF2-40B4-BE49-F238E27FC236}">
                <a16:creationId xmlns:a16="http://schemas.microsoft.com/office/drawing/2014/main" id="{5E9B9129-5530-4C6A-D82E-AB43996CB9A0}"/>
              </a:ext>
            </a:extLst>
          </p:cNvPr>
          <p:cNvSpPr>
            <a:spLocks noGrp="1"/>
          </p:cNvSpPr>
          <p:nvPr>
            <p:ph type="ftr" sz="quarter" idx="11"/>
          </p:nvPr>
        </p:nvSpPr>
        <p:spPr/>
        <p:txBody>
          <a:bodyPr/>
          <a:lstStyle/>
          <a:p>
            <a:endParaRPr lang="nl-BE"/>
          </a:p>
        </p:txBody>
      </p:sp>
      <p:sp>
        <p:nvSpPr>
          <p:cNvPr id="9" name="Tijdelijke aanduiding voor dianummer 8">
            <a:extLst>
              <a:ext uri="{FF2B5EF4-FFF2-40B4-BE49-F238E27FC236}">
                <a16:creationId xmlns:a16="http://schemas.microsoft.com/office/drawing/2014/main" id="{8C224AEE-C9BF-2926-EBF1-FB3A1B636987}"/>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2635187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B7D1579-A63C-F047-37B6-92BF3D289622}"/>
              </a:ext>
            </a:extLst>
          </p:cNvPr>
          <p:cNvSpPr>
            <a:spLocks noGrp="1"/>
          </p:cNvSpPr>
          <p:nvPr>
            <p:ph type="title"/>
          </p:nvPr>
        </p:nvSpPr>
        <p:spPr/>
        <p:txBody>
          <a:bodyPr/>
          <a:lstStyle/>
          <a:p>
            <a:r>
              <a:rPr lang="nl-NL"/>
              <a:t>Klik om stijl te bewerken</a:t>
            </a:r>
            <a:endParaRPr lang="nl-BE"/>
          </a:p>
        </p:txBody>
      </p:sp>
      <p:sp>
        <p:nvSpPr>
          <p:cNvPr id="3" name="Tijdelijke aanduiding voor datum 2">
            <a:extLst>
              <a:ext uri="{FF2B5EF4-FFF2-40B4-BE49-F238E27FC236}">
                <a16:creationId xmlns:a16="http://schemas.microsoft.com/office/drawing/2014/main" id="{07D69C85-952E-1DF1-0CB5-7D1A6AAB1B83}"/>
              </a:ext>
            </a:extLst>
          </p:cNvPr>
          <p:cNvSpPr>
            <a:spLocks noGrp="1"/>
          </p:cNvSpPr>
          <p:nvPr>
            <p:ph type="dt" sz="half" idx="10"/>
          </p:nvPr>
        </p:nvSpPr>
        <p:spPr/>
        <p:txBody>
          <a:bodyPr/>
          <a:lstStyle/>
          <a:p>
            <a:fld id="{2B1899BA-C959-BF49-AC39-38DED6737221}" type="datetime1">
              <a:rPr lang="en-US" smtClean="0"/>
              <a:t>4/28/23</a:t>
            </a:fld>
            <a:endParaRPr lang="nl-BE"/>
          </a:p>
        </p:txBody>
      </p:sp>
      <p:sp>
        <p:nvSpPr>
          <p:cNvPr id="4" name="Tijdelijke aanduiding voor voettekst 3">
            <a:extLst>
              <a:ext uri="{FF2B5EF4-FFF2-40B4-BE49-F238E27FC236}">
                <a16:creationId xmlns:a16="http://schemas.microsoft.com/office/drawing/2014/main" id="{BB3EBB90-71B5-3EA6-FFCE-B117751A5693}"/>
              </a:ext>
            </a:extLst>
          </p:cNvPr>
          <p:cNvSpPr>
            <a:spLocks noGrp="1"/>
          </p:cNvSpPr>
          <p:nvPr>
            <p:ph type="ftr" sz="quarter" idx="11"/>
          </p:nvPr>
        </p:nvSpPr>
        <p:spPr/>
        <p:txBody>
          <a:bodyPr/>
          <a:lstStyle/>
          <a:p>
            <a:endParaRPr lang="nl-BE"/>
          </a:p>
        </p:txBody>
      </p:sp>
      <p:sp>
        <p:nvSpPr>
          <p:cNvPr id="5" name="Tijdelijke aanduiding voor dianummer 4">
            <a:extLst>
              <a:ext uri="{FF2B5EF4-FFF2-40B4-BE49-F238E27FC236}">
                <a16:creationId xmlns:a16="http://schemas.microsoft.com/office/drawing/2014/main" id="{9CA5CFAF-9862-E866-615D-9F5F2A7CA687}"/>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1968346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475C699C-A73E-9EB7-2701-C610CB683F60}"/>
              </a:ext>
            </a:extLst>
          </p:cNvPr>
          <p:cNvSpPr>
            <a:spLocks noGrp="1"/>
          </p:cNvSpPr>
          <p:nvPr>
            <p:ph type="dt" sz="half" idx="10"/>
          </p:nvPr>
        </p:nvSpPr>
        <p:spPr/>
        <p:txBody>
          <a:bodyPr/>
          <a:lstStyle/>
          <a:p>
            <a:fld id="{A87B3663-77CF-324B-84FE-6CE83E83C8DE}" type="datetime1">
              <a:rPr lang="en-US" smtClean="0"/>
              <a:t>4/28/23</a:t>
            </a:fld>
            <a:endParaRPr lang="nl-BE"/>
          </a:p>
        </p:txBody>
      </p:sp>
      <p:sp>
        <p:nvSpPr>
          <p:cNvPr id="3" name="Tijdelijke aanduiding voor voettekst 2">
            <a:extLst>
              <a:ext uri="{FF2B5EF4-FFF2-40B4-BE49-F238E27FC236}">
                <a16:creationId xmlns:a16="http://schemas.microsoft.com/office/drawing/2014/main" id="{AB61B9C7-447F-D324-1046-367BA0D2B900}"/>
              </a:ext>
            </a:extLst>
          </p:cNvPr>
          <p:cNvSpPr>
            <a:spLocks noGrp="1"/>
          </p:cNvSpPr>
          <p:nvPr>
            <p:ph type="ftr" sz="quarter" idx="11"/>
          </p:nvPr>
        </p:nvSpPr>
        <p:spPr/>
        <p:txBody>
          <a:bodyPr/>
          <a:lstStyle/>
          <a:p>
            <a:endParaRPr lang="nl-BE"/>
          </a:p>
        </p:txBody>
      </p:sp>
      <p:sp>
        <p:nvSpPr>
          <p:cNvPr id="4" name="Tijdelijke aanduiding voor dianummer 3">
            <a:extLst>
              <a:ext uri="{FF2B5EF4-FFF2-40B4-BE49-F238E27FC236}">
                <a16:creationId xmlns:a16="http://schemas.microsoft.com/office/drawing/2014/main" id="{4909BD49-3B96-1A64-511F-C8E6EC0AD517}"/>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2324197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40C793-59A2-DA61-E7C9-34318AB40C2F}"/>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inhoud 2">
            <a:extLst>
              <a:ext uri="{FF2B5EF4-FFF2-40B4-BE49-F238E27FC236}">
                <a16:creationId xmlns:a16="http://schemas.microsoft.com/office/drawing/2014/main" id="{0AECEA4A-5E3A-65B6-6EBE-63A0B2DBF0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a:extLst>
              <a:ext uri="{FF2B5EF4-FFF2-40B4-BE49-F238E27FC236}">
                <a16:creationId xmlns:a16="http://schemas.microsoft.com/office/drawing/2014/main" id="{4484B1D6-D3E6-01AA-69E1-C4AB358CC2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26BA5A41-F780-A72D-B6AD-8793ED28D2FB}"/>
              </a:ext>
            </a:extLst>
          </p:cNvPr>
          <p:cNvSpPr>
            <a:spLocks noGrp="1"/>
          </p:cNvSpPr>
          <p:nvPr>
            <p:ph type="dt" sz="half" idx="10"/>
          </p:nvPr>
        </p:nvSpPr>
        <p:spPr/>
        <p:txBody>
          <a:bodyPr/>
          <a:lstStyle/>
          <a:p>
            <a:fld id="{0D85101D-4C71-764F-9F34-854F41935A9F}" type="datetime1">
              <a:rPr lang="en-US" smtClean="0"/>
              <a:t>4/28/23</a:t>
            </a:fld>
            <a:endParaRPr lang="nl-BE"/>
          </a:p>
        </p:txBody>
      </p:sp>
      <p:sp>
        <p:nvSpPr>
          <p:cNvPr id="6" name="Tijdelijke aanduiding voor voettekst 5">
            <a:extLst>
              <a:ext uri="{FF2B5EF4-FFF2-40B4-BE49-F238E27FC236}">
                <a16:creationId xmlns:a16="http://schemas.microsoft.com/office/drawing/2014/main" id="{D34CED01-29F7-9957-FD3E-92DE90E8FB1A}"/>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55F26D0E-3C82-3869-FAF2-FD6B8580A64B}"/>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19106946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37CCAD1-E544-8968-1D9A-B00FE9C97B7F}"/>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nl-BE"/>
          </a:p>
        </p:txBody>
      </p:sp>
      <p:sp>
        <p:nvSpPr>
          <p:cNvPr id="3" name="Tijdelijke aanduiding voor afbeelding 2">
            <a:extLst>
              <a:ext uri="{FF2B5EF4-FFF2-40B4-BE49-F238E27FC236}">
                <a16:creationId xmlns:a16="http://schemas.microsoft.com/office/drawing/2014/main" id="{2DA10D99-2595-B448-756F-5C6F870630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a:extLst>
              <a:ext uri="{FF2B5EF4-FFF2-40B4-BE49-F238E27FC236}">
                <a16:creationId xmlns:a16="http://schemas.microsoft.com/office/drawing/2014/main" id="{063974DB-71C3-501B-8005-8BC5258BAE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CEFC7A95-A024-0F3E-C542-45F43DD16CC7}"/>
              </a:ext>
            </a:extLst>
          </p:cNvPr>
          <p:cNvSpPr>
            <a:spLocks noGrp="1"/>
          </p:cNvSpPr>
          <p:nvPr>
            <p:ph type="dt" sz="half" idx="10"/>
          </p:nvPr>
        </p:nvSpPr>
        <p:spPr/>
        <p:txBody>
          <a:bodyPr/>
          <a:lstStyle/>
          <a:p>
            <a:fld id="{45163B0A-C239-4B48-95F6-4837BB2EC4F7}" type="datetime1">
              <a:rPr lang="en-US" smtClean="0"/>
              <a:t>4/28/23</a:t>
            </a:fld>
            <a:endParaRPr lang="nl-BE"/>
          </a:p>
        </p:txBody>
      </p:sp>
      <p:sp>
        <p:nvSpPr>
          <p:cNvPr id="6" name="Tijdelijke aanduiding voor voettekst 5">
            <a:extLst>
              <a:ext uri="{FF2B5EF4-FFF2-40B4-BE49-F238E27FC236}">
                <a16:creationId xmlns:a16="http://schemas.microsoft.com/office/drawing/2014/main" id="{8D120FE8-D155-1472-43C2-B8228FB3CBDA}"/>
              </a:ext>
            </a:extLst>
          </p:cNvPr>
          <p:cNvSpPr>
            <a:spLocks noGrp="1"/>
          </p:cNvSpPr>
          <p:nvPr>
            <p:ph type="ftr" sz="quarter" idx="11"/>
          </p:nvPr>
        </p:nvSpPr>
        <p:spPr/>
        <p:txBody>
          <a:bodyPr/>
          <a:lstStyle/>
          <a:p>
            <a:endParaRPr lang="nl-BE"/>
          </a:p>
        </p:txBody>
      </p:sp>
      <p:sp>
        <p:nvSpPr>
          <p:cNvPr id="7" name="Tijdelijke aanduiding voor dianummer 6">
            <a:extLst>
              <a:ext uri="{FF2B5EF4-FFF2-40B4-BE49-F238E27FC236}">
                <a16:creationId xmlns:a16="http://schemas.microsoft.com/office/drawing/2014/main" id="{337761F8-F0F9-D1C6-286F-0D99BA8AE351}"/>
              </a:ext>
            </a:extLst>
          </p:cNvPr>
          <p:cNvSpPr>
            <a:spLocks noGrp="1"/>
          </p:cNvSpPr>
          <p:nvPr>
            <p:ph type="sldNum" sz="quarter" idx="12"/>
          </p:nvPr>
        </p:nvSpPr>
        <p:spPr/>
        <p:txBody>
          <a:bodyPr/>
          <a:lstStyle/>
          <a:p>
            <a:fld id="{F452A7EC-A02D-8140-837D-5AC37765D686}" type="slidenum">
              <a:rPr lang="nl-BE" smtClean="0"/>
              <a:t>‹#›</a:t>
            </a:fld>
            <a:endParaRPr lang="nl-BE"/>
          </a:p>
        </p:txBody>
      </p:sp>
    </p:spTree>
    <p:extLst>
      <p:ext uri="{BB962C8B-B14F-4D97-AF65-F5344CB8AC3E}">
        <p14:creationId xmlns:p14="http://schemas.microsoft.com/office/powerpoint/2010/main" val="3666112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BABC3212-EAD2-CDD6-9DB2-AA914157B3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7B0A9975-7F82-51C1-5D32-9640438208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81AF8B35-0217-16FA-01D1-080B262828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F733C7-9BC0-2045-989E-4FFE30D80561}" type="datetime1">
              <a:rPr lang="en-US" smtClean="0"/>
              <a:t>4/28/23</a:t>
            </a:fld>
            <a:endParaRPr lang="nl-BE"/>
          </a:p>
        </p:txBody>
      </p:sp>
      <p:sp>
        <p:nvSpPr>
          <p:cNvPr id="5" name="Tijdelijke aanduiding voor voettekst 4">
            <a:extLst>
              <a:ext uri="{FF2B5EF4-FFF2-40B4-BE49-F238E27FC236}">
                <a16:creationId xmlns:a16="http://schemas.microsoft.com/office/drawing/2014/main" id="{C4F2BB58-519A-BBBB-E565-3852DB4D8C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a:p>
        </p:txBody>
      </p:sp>
      <p:sp>
        <p:nvSpPr>
          <p:cNvPr id="6" name="Tijdelijke aanduiding voor dianummer 5">
            <a:extLst>
              <a:ext uri="{FF2B5EF4-FFF2-40B4-BE49-F238E27FC236}">
                <a16:creationId xmlns:a16="http://schemas.microsoft.com/office/drawing/2014/main" id="{10BBD003-8229-B354-E3B5-CEED1CA89B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52A7EC-A02D-8140-837D-5AC37765D686}" type="slidenum">
              <a:rPr lang="nl-BE" smtClean="0"/>
              <a:t>‹#›</a:t>
            </a:fld>
            <a:endParaRPr lang="nl-BE"/>
          </a:p>
        </p:txBody>
      </p:sp>
    </p:spTree>
    <p:extLst>
      <p:ext uri="{BB962C8B-B14F-4D97-AF65-F5344CB8AC3E}">
        <p14:creationId xmlns:p14="http://schemas.microsoft.com/office/powerpoint/2010/main" val="12194473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4.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4.jpg"/><Relationship Id="rId5" Type="http://schemas.openxmlformats.org/officeDocument/2006/relationships/image" Target="../media/image4.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5.jpg"/><Relationship Id="rId7"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19.jp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1.jp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jpg"/></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4.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4.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hyperlink" Target="https://t.ly/UpcKv" TargetMode="Externa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4.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2.jpeg"/><Relationship Id="rId5"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5158ACD-A52E-9D09-57C9-4FD0B36CCFA3}"/>
              </a:ext>
            </a:extLst>
          </p:cNvPr>
          <p:cNvPicPr>
            <a:picLocks noChangeAspect="1"/>
          </p:cNvPicPr>
          <p:nvPr/>
        </p:nvPicPr>
        <p:blipFill>
          <a:blip r:embed="rId3"/>
          <a:stretch>
            <a:fillRect/>
          </a:stretch>
        </p:blipFill>
        <p:spPr>
          <a:xfrm>
            <a:off x="0" y="3076"/>
            <a:ext cx="10284031" cy="6854924"/>
          </a:xfrm>
          <a:prstGeom prst="rect">
            <a:avLst/>
          </a:prstGeom>
        </p:spPr>
      </p:pic>
      <p:sp>
        <p:nvSpPr>
          <p:cNvPr id="3" name="Ondertitel 2">
            <a:extLst>
              <a:ext uri="{FF2B5EF4-FFF2-40B4-BE49-F238E27FC236}">
                <a16:creationId xmlns:a16="http://schemas.microsoft.com/office/drawing/2014/main" id="{0E475B81-7118-345C-0574-52BFD51506DA}"/>
              </a:ext>
            </a:extLst>
          </p:cNvPr>
          <p:cNvSpPr>
            <a:spLocks noGrp="1"/>
          </p:cNvSpPr>
          <p:nvPr>
            <p:ph type="subTitle" idx="1"/>
          </p:nvPr>
        </p:nvSpPr>
        <p:spPr>
          <a:xfrm>
            <a:off x="5830784" y="4569621"/>
            <a:ext cx="5752060" cy="1463044"/>
          </a:xfrm>
        </p:spPr>
        <p:txBody>
          <a:bodyPr>
            <a:normAutofit/>
          </a:bodyPr>
          <a:lstStyle/>
          <a:p>
            <a:pPr algn="r">
              <a:lnSpc>
                <a:spcPct val="150000"/>
              </a:lnSpc>
            </a:pPr>
            <a:r>
              <a:rPr lang="nl-BE" sz="2600" b="1" dirty="0">
                <a:solidFill>
                  <a:srgbClr val="2A5277"/>
                </a:solidFill>
              </a:rPr>
              <a:t>Nicky Verslycken</a:t>
            </a:r>
          </a:p>
          <a:p>
            <a:pPr algn="r">
              <a:lnSpc>
                <a:spcPct val="150000"/>
              </a:lnSpc>
            </a:pPr>
            <a:r>
              <a:rPr lang="en-US" sz="2600" b="1" dirty="0">
                <a:solidFill>
                  <a:srgbClr val="2A5277"/>
                </a:solidFill>
              </a:rPr>
              <a:t>QoS for streaming and live internet calls</a:t>
            </a:r>
            <a:endParaRPr lang="nl-BE" sz="2600" b="1" dirty="0">
              <a:solidFill>
                <a:srgbClr val="2A5277"/>
              </a:solidFill>
            </a:endParaRPr>
          </a:p>
        </p:txBody>
      </p:sp>
      <p:pic>
        <p:nvPicPr>
          <p:cNvPr id="6" name="Afbeelding 5">
            <a:extLst>
              <a:ext uri="{FF2B5EF4-FFF2-40B4-BE49-F238E27FC236}">
                <a16:creationId xmlns:a16="http://schemas.microsoft.com/office/drawing/2014/main" id="{8227B0DE-BAE6-F249-DA99-387094A5604E}"/>
              </a:ext>
            </a:extLst>
          </p:cNvPr>
          <p:cNvPicPr>
            <a:picLocks noChangeAspect="1"/>
          </p:cNvPicPr>
          <p:nvPr/>
        </p:nvPicPr>
        <p:blipFill>
          <a:blip r:embed="rId4"/>
          <a:stretch>
            <a:fillRect/>
          </a:stretch>
        </p:blipFill>
        <p:spPr>
          <a:xfrm>
            <a:off x="5497969" y="353173"/>
            <a:ext cx="6591868" cy="4394578"/>
          </a:xfrm>
          <a:prstGeom prst="rect">
            <a:avLst/>
          </a:prstGeom>
        </p:spPr>
      </p:pic>
      <p:pic>
        <p:nvPicPr>
          <p:cNvPr id="5" name="Picture 4" descr="Icon&#10;&#10;Description automatically generated">
            <a:extLst>
              <a:ext uri="{FF2B5EF4-FFF2-40B4-BE49-F238E27FC236}">
                <a16:creationId xmlns:a16="http://schemas.microsoft.com/office/drawing/2014/main" id="{6269CC79-D179-D71A-7D17-AE008569DF4F}"/>
              </a:ext>
            </a:extLst>
          </p:cNvPr>
          <p:cNvPicPr>
            <a:picLocks noChangeAspect="1"/>
          </p:cNvPicPr>
          <p:nvPr/>
        </p:nvPicPr>
        <p:blipFill>
          <a:blip r:embed="rId5"/>
          <a:stretch>
            <a:fillRect/>
          </a:stretch>
        </p:blipFill>
        <p:spPr>
          <a:xfrm>
            <a:off x="-369353" y="2528887"/>
            <a:ext cx="4326037" cy="4326037"/>
          </a:xfrm>
          <a:prstGeom prst="rect">
            <a:avLst/>
          </a:prstGeom>
        </p:spPr>
      </p:pic>
      <p:pic>
        <p:nvPicPr>
          <p:cNvPr id="9" name="Picture 8" descr="A black and white sign&#10;&#10;Description automatically generated with low confidence">
            <a:extLst>
              <a:ext uri="{FF2B5EF4-FFF2-40B4-BE49-F238E27FC236}">
                <a16:creationId xmlns:a16="http://schemas.microsoft.com/office/drawing/2014/main" id="{A2266816-C060-621D-2F9A-20BD196E2EB8}"/>
              </a:ext>
            </a:extLst>
          </p:cNvPr>
          <p:cNvPicPr>
            <a:picLocks noChangeAspect="1"/>
          </p:cNvPicPr>
          <p:nvPr/>
        </p:nvPicPr>
        <p:blipFill>
          <a:blip r:embed="rId6"/>
          <a:stretch>
            <a:fillRect/>
          </a:stretch>
        </p:blipFill>
        <p:spPr>
          <a:xfrm>
            <a:off x="232791" y="238870"/>
            <a:ext cx="2281808" cy="393968"/>
          </a:xfrm>
          <a:prstGeom prst="rect">
            <a:avLst/>
          </a:prstGeom>
        </p:spPr>
      </p:pic>
      <p:sp>
        <p:nvSpPr>
          <p:cNvPr id="4" name="Slide Number Placeholder 3">
            <a:extLst>
              <a:ext uri="{FF2B5EF4-FFF2-40B4-BE49-F238E27FC236}">
                <a16:creationId xmlns:a16="http://schemas.microsoft.com/office/drawing/2014/main" id="{8CB77E4F-C617-EED9-EFC1-8C2681B7E2F0}"/>
              </a:ext>
            </a:extLst>
          </p:cNvPr>
          <p:cNvSpPr>
            <a:spLocks noGrp="1"/>
          </p:cNvSpPr>
          <p:nvPr>
            <p:ph type="sldNum" sz="quarter" idx="12"/>
          </p:nvPr>
        </p:nvSpPr>
        <p:spPr/>
        <p:txBody>
          <a:bodyPr/>
          <a:lstStyle/>
          <a:p>
            <a:fld id="{F452A7EC-A02D-8140-837D-5AC37765D686}" type="slidenum">
              <a:rPr lang="nl-BE" smtClean="0"/>
              <a:t>1</a:t>
            </a:fld>
            <a:endParaRPr lang="nl-BE"/>
          </a:p>
        </p:txBody>
      </p:sp>
    </p:spTree>
    <p:extLst>
      <p:ext uri="{BB962C8B-B14F-4D97-AF65-F5344CB8AC3E}">
        <p14:creationId xmlns:p14="http://schemas.microsoft.com/office/powerpoint/2010/main" val="1692615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What is QoS – key terms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900052" y="2044946"/>
            <a:ext cx="3665176" cy="2800767"/>
          </a:xfrm>
          <a:prstGeom prst="rect">
            <a:avLst/>
          </a:prstGeom>
          <a:noFill/>
          <a:ln w="9525">
            <a:noFill/>
          </a:ln>
        </p:spPr>
        <p:txBody>
          <a:bodyPr wrap="square" rtlCol="0">
            <a:spAutoFit/>
          </a:bodyPr>
          <a:lstStyle/>
          <a:p>
            <a:r>
              <a:rPr lang="en-US" sz="2200" b="1" dirty="0"/>
              <a:t>Packet drops</a:t>
            </a:r>
          </a:p>
          <a:p>
            <a:endParaRPr lang="en-US" sz="2200" b="1" dirty="0"/>
          </a:p>
          <a:p>
            <a:endParaRPr lang="en-US" sz="2200" b="1" dirty="0"/>
          </a:p>
          <a:p>
            <a:r>
              <a:rPr lang="en-US" sz="2200" dirty="0"/>
              <a:t>Depending which threshold is reached packets will be dropped.</a:t>
            </a:r>
          </a:p>
          <a:p>
            <a:endParaRPr lang="en-US" sz="2200" dirty="0"/>
          </a:p>
          <a:p>
            <a:endParaRPr lang="en-US" sz="2200" dirty="0"/>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2" name="Picture 1">
            <a:extLst>
              <a:ext uri="{FF2B5EF4-FFF2-40B4-BE49-F238E27FC236}">
                <a16:creationId xmlns:a16="http://schemas.microsoft.com/office/drawing/2014/main" id="{2026AB7A-0F66-3803-86D5-405EB25E8524}"/>
              </a:ext>
            </a:extLst>
          </p:cNvPr>
          <p:cNvPicPr>
            <a:picLocks noChangeAspect="1"/>
          </p:cNvPicPr>
          <p:nvPr/>
        </p:nvPicPr>
        <p:blipFill>
          <a:blip r:embed="rId6"/>
          <a:stretch>
            <a:fillRect/>
          </a:stretch>
        </p:blipFill>
        <p:spPr>
          <a:xfrm>
            <a:off x="6310588" y="2044946"/>
            <a:ext cx="5305878" cy="4114556"/>
          </a:xfrm>
          <a:prstGeom prst="rect">
            <a:avLst/>
          </a:prstGeom>
        </p:spPr>
      </p:pic>
      <p:sp>
        <p:nvSpPr>
          <p:cNvPr id="3" name="Slide Number Placeholder 2">
            <a:extLst>
              <a:ext uri="{FF2B5EF4-FFF2-40B4-BE49-F238E27FC236}">
                <a16:creationId xmlns:a16="http://schemas.microsoft.com/office/drawing/2014/main" id="{5E6A17CF-F78B-5E1C-FF92-C204E82A03AE}"/>
              </a:ext>
            </a:extLst>
          </p:cNvPr>
          <p:cNvSpPr>
            <a:spLocks noGrp="1"/>
          </p:cNvSpPr>
          <p:nvPr>
            <p:ph type="sldNum" sz="quarter" idx="12"/>
          </p:nvPr>
        </p:nvSpPr>
        <p:spPr/>
        <p:txBody>
          <a:bodyPr/>
          <a:lstStyle/>
          <a:p>
            <a:fld id="{F452A7EC-A02D-8140-837D-5AC37765D686}" type="slidenum">
              <a:rPr lang="nl-BE" smtClean="0"/>
              <a:t>10</a:t>
            </a:fld>
            <a:endParaRPr lang="nl-BE"/>
          </a:p>
        </p:txBody>
      </p:sp>
    </p:spTree>
    <p:extLst>
      <p:ext uri="{BB962C8B-B14F-4D97-AF65-F5344CB8AC3E}">
        <p14:creationId xmlns:p14="http://schemas.microsoft.com/office/powerpoint/2010/main" val="1946707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What is QoS – key terms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900051" y="2044946"/>
            <a:ext cx="4028987" cy="2800767"/>
          </a:xfrm>
          <a:prstGeom prst="rect">
            <a:avLst/>
          </a:prstGeom>
          <a:noFill/>
          <a:ln w="9525">
            <a:noFill/>
          </a:ln>
        </p:spPr>
        <p:txBody>
          <a:bodyPr wrap="square" rtlCol="0">
            <a:spAutoFit/>
          </a:bodyPr>
          <a:lstStyle/>
          <a:p>
            <a:r>
              <a:rPr lang="en-US" sz="2200" b="1" dirty="0" err="1"/>
              <a:t>Mikrotik</a:t>
            </a:r>
            <a:r>
              <a:rPr lang="en-US" sz="2200" b="1" dirty="0"/>
              <a:t> PCQ</a:t>
            </a:r>
          </a:p>
          <a:p>
            <a:endParaRPr lang="en-US" sz="2200" b="1" dirty="0"/>
          </a:p>
          <a:p>
            <a:endParaRPr lang="en-US" sz="2200" b="1" dirty="0"/>
          </a:p>
          <a:p>
            <a:r>
              <a:rPr lang="en-GB" sz="2200" b="0" i="0" dirty="0">
                <a:effectLst/>
              </a:rPr>
              <a:t>PCQ = Per Connection Queuing</a:t>
            </a:r>
          </a:p>
          <a:p>
            <a:endParaRPr lang="en-GB" sz="2200" dirty="0"/>
          </a:p>
          <a:p>
            <a:r>
              <a:rPr lang="en-US" sz="2200" dirty="0"/>
              <a:t>dynamically equalize or shape traffic for multiple users</a:t>
            </a:r>
          </a:p>
          <a:p>
            <a:endParaRPr lang="en-US" sz="2200" dirty="0"/>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3" name="Picture 2" descr="Shape&#10;&#10;Description automatically generated">
            <a:extLst>
              <a:ext uri="{FF2B5EF4-FFF2-40B4-BE49-F238E27FC236}">
                <a16:creationId xmlns:a16="http://schemas.microsoft.com/office/drawing/2014/main" id="{10AE4932-B407-A298-083E-960BB19DF119}"/>
              </a:ext>
            </a:extLst>
          </p:cNvPr>
          <p:cNvPicPr>
            <a:picLocks noChangeAspect="1"/>
          </p:cNvPicPr>
          <p:nvPr/>
        </p:nvPicPr>
        <p:blipFill>
          <a:blip r:embed="rId6"/>
          <a:stretch>
            <a:fillRect/>
          </a:stretch>
        </p:blipFill>
        <p:spPr>
          <a:xfrm>
            <a:off x="6262962" y="2044946"/>
            <a:ext cx="5677556" cy="3824174"/>
          </a:xfrm>
          <a:prstGeom prst="rect">
            <a:avLst/>
          </a:prstGeom>
        </p:spPr>
      </p:pic>
      <p:sp>
        <p:nvSpPr>
          <p:cNvPr id="5" name="Slide Number Placeholder 4">
            <a:extLst>
              <a:ext uri="{FF2B5EF4-FFF2-40B4-BE49-F238E27FC236}">
                <a16:creationId xmlns:a16="http://schemas.microsoft.com/office/drawing/2014/main" id="{58B3C713-FAC9-E857-F6A9-F21B98BD80B1}"/>
              </a:ext>
            </a:extLst>
          </p:cNvPr>
          <p:cNvSpPr>
            <a:spLocks noGrp="1"/>
          </p:cNvSpPr>
          <p:nvPr>
            <p:ph type="sldNum" sz="quarter" idx="12"/>
          </p:nvPr>
        </p:nvSpPr>
        <p:spPr/>
        <p:txBody>
          <a:bodyPr/>
          <a:lstStyle/>
          <a:p>
            <a:fld id="{F452A7EC-A02D-8140-837D-5AC37765D686}" type="slidenum">
              <a:rPr lang="nl-BE" smtClean="0"/>
              <a:t>11</a:t>
            </a:fld>
            <a:endParaRPr lang="nl-BE"/>
          </a:p>
        </p:txBody>
      </p:sp>
    </p:spTree>
    <p:extLst>
      <p:ext uri="{BB962C8B-B14F-4D97-AF65-F5344CB8AC3E}">
        <p14:creationId xmlns:p14="http://schemas.microsoft.com/office/powerpoint/2010/main" val="14665536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What is QoS – key terms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900052" y="2044946"/>
            <a:ext cx="2316348" cy="2462213"/>
          </a:xfrm>
          <a:prstGeom prst="rect">
            <a:avLst/>
          </a:prstGeom>
          <a:noFill/>
          <a:ln w="9525">
            <a:noFill/>
          </a:ln>
        </p:spPr>
        <p:txBody>
          <a:bodyPr wrap="square" rtlCol="0">
            <a:spAutoFit/>
          </a:bodyPr>
          <a:lstStyle/>
          <a:p>
            <a:r>
              <a:rPr lang="en-US" sz="2200" b="1" dirty="0"/>
              <a:t>Queue tree</a:t>
            </a:r>
          </a:p>
          <a:p>
            <a:endParaRPr lang="en-US" sz="2200" b="1" dirty="0"/>
          </a:p>
          <a:p>
            <a:endParaRPr lang="en-US" sz="2200" b="1" dirty="0"/>
          </a:p>
          <a:p>
            <a:r>
              <a:rPr lang="en-US" sz="2200" dirty="0"/>
              <a:t>Hierarchical queue to limit bandwidth per target</a:t>
            </a:r>
          </a:p>
          <a:p>
            <a:endParaRPr lang="en-US" sz="2200" dirty="0"/>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3" name="Picture 2" descr="Diagram, text&#10;&#10;Description automatically generated">
            <a:extLst>
              <a:ext uri="{FF2B5EF4-FFF2-40B4-BE49-F238E27FC236}">
                <a16:creationId xmlns:a16="http://schemas.microsoft.com/office/drawing/2014/main" id="{E84209C9-90B3-BFCC-EF4B-F53F0F5C1B4A}"/>
              </a:ext>
            </a:extLst>
          </p:cNvPr>
          <p:cNvPicPr>
            <a:picLocks noChangeAspect="1"/>
          </p:cNvPicPr>
          <p:nvPr/>
        </p:nvPicPr>
        <p:blipFill>
          <a:blip r:embed="rId6"/>
          <a:stretch>
            <a:fillRect/>
          </a:stretch>
        </p:blipFill>
        <p:spPr>
          <a:xfrm>
            <a:off x="4413762" y="2067967"/>
            <a:ext cx="7366560" cy="4297160"/>
          </a:xfrm>
          <a:prstGeom prst="rect">
            <a:avLst/>
          </a:prstGeom>
        </p:spPr>
      </p:pic>
      <p:sp>
        <p:nvSpPr>
          <p:cNvPr id="5" name="Slide Number Placeholder 4">
            <a:extLst>
              <a:ext uri="{FF2B5EF4-FFF2-40B4-BE49-F238E27FC236}">
                <a16:creationId xmlns:a16="http://schemas.microsoft.com/office/drawing/2014/main" id="{C9C9E906-D66B-AEF5-3A98-66D9EB9B8D09}"/>
              </a:ext>
            </a:extLst>
          </p:cNvPr>
          <p:cNvSpPr>
            <a:spLocks noGrp="1"/>
          </p:cNvSpPr>
          <p:nvPr>
            <p:ph type="sldNum" sz="quarter" idx="12"/>
          </p:nvPr>
        </p:nvSpPr>
        <p:spPr/>
        <p:txBody>
          <a:bodyPr/>
          <a:lstStyle/>
          <a:p>
            <a:fld id="{F452A7EC-A02D-8140-837D-5AC37765D686}" type="slidenum">
              <a:rPr lang="nl-BE" smtClean="0"/>
              <a:t>12</a:t>
            </a:fld>
            <a:endParaRPr lang="nl-BE"/>
          </a:p>
        </p:txBody>
      </p:sp>
    </p:spTree>
    <p:extLst>
      <p:ext uri="{BB962C8B-B14F-4D97-AF65-F5344CB8AC3E}">
        <p14:creationId xmlns:p14="http://schemas.microsoft.com/office/powerpoint/2010/main" val="610429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Why using QoS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757548" y="1967479"/>
            <a:ext cx="10201658" cy="769441"/>
          </a:xfrm>
          <a:prstGeom prst="rect">
            <a:avLst/>
          </a:prstGeom>
          <a:noFill/>
          <a:ln w="9525">
            <a:noFill/>
          </a:ln>
        </p:spPr>
        <p:txBody>
          <a:bodyPr wrap="square" rtlCol="0">
            <a:spAutoFit/>
          </a:bodyPr>
          <a:lstStyle/>
          <a:p>
            <a:r>
              <a:rPr lang="en-US" sz="2200" b="1" dirty="0"/>
              <a:t>You should use QoS in your network to ensure that critical traffic receives priority and is delivered reliably, even during times of network congestion. </a:t>
            </a:r>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sp>
        <p:nvSpPr>
          <p:cNvPr id="18" name="Tekstvak 25">
            <a:extLst>
              <a:ext uri="{FF2B5EF4-FFF2-40B4-BE49-F238E27FC236}">
                <a16:creationId xmlns:a16="http://schemas.microsoft.com/office/drawing/2014/main" id="{36D0F559-3102-CB34-5418-BD9F98178620}"/>
              </a:ext>
            </a:extLst>
          </p:cNvPr>
          <p:cNvSpPr txBox="1"/>
          <p:nvPr/>
        </p:nvSpPr>
        <p:spPr>
          <a:xfrm>
            <a:off x="8490857" y="5110565"/>
            <a:ext cx="3468349" cy="430887"/>
          </a:xfrm>
          <a:prstGeom prst="rect">
            <a:avLst/>
          </a:prstGeom>
          <a:noFill/>
          <a:ln w="9525">
            <a:noFill/>
          </a:ln>
        </p:spPr>
        <p:txBody>
          <a:bodyPr wrap="square" rtlCol="0">
            <a:spAutoFit/>
          </a:bodyPr>
          <a:lstStyle/>
          <a:p>
            <a:r>
              <a:rPr lang="en-US" sz="2200" dirty="0"/>
              <a:t>Enhanced user experience</a:t>
            </a:r>
          </a:p>
        </p:txBody>
      </p:sp>
      <p:sp>
        <p:nvSpPr>
          <p:cNvPr id="19" name="Tekstvak 25">
            <a:extLst>
              <a:ext uri="{FF2B5EF4-FFF2-40B4-BE49-F238E27FC236}">
                <a16:creationId xmlns:a16="http://schemas.microsoft.com/office/drawing/2014/main" id="{EDB46D54-0DD1-C44F-8460-C696EA9E4AEE}"/>
              </a:ext>
            </a:extLst>
          </p:cNvPr>
          <p:cNvSpPr txBox="1"/>
          <p:nvPr/>
        </p:nvSpPr>
        <p:spPr>
          <a:xfrm>
            <a:off x="6794052" y="3285838"/>
            <a:ext cx="1775635" cy="430887"/>
          </a:xfrm>
          <a:prstGeom prst="rect">
            <a:avLst/>
          </a:prstGeom>
          <a:noFill/>
          <a:ln w="9525">
            <a:noFill/>
          </a:ln>
        </p:spPr>
        <p:txBody>
          <a:bodyPr wrap="square" rtlCol="0">
            <a:spAutoFit/>
          </a:bodyPr>
          <a:lstStyle/>
          <a:p>
            <a:r>
              <a:rPr lang="en-US" sz="2200" dirty="0"/>
              <a:t>Cost savings</a:t>
            </a:r>
          </a:p>
        </p:txBody>
      </p:sp>
      <p:sp>
        <p:nvSpPr>
          <p:cNvPr id="20" name="Tekstvak 25">
            <a:extLst>
              <a:ext uri="{FF2B5EF4-FFF2-40B4-BE49-F238E27FC236}">
                <a16:creationId xmlns:a16="http://schemas.microsoft.com/office/drawing/2014/main" id="{568B41E9-4379-0D5C-A9A9-40DE84803603}"/>
              </a:ext>
            </a:extLst>
          </p:cNvPr>
          <p:cNvSpPr txBox="1"/>
          <p:nvPr/>
        </p:nvSpPr>
        <p:spPr>
          <a:xfrm>
            <a:off x="3275795" y="5116659"/>
            <a:ext cx="3468349" cy="430887"/>
          </a:xfrm>
          <a:prstGeom prst="rect">
            <a:avLst/>
          </a:prstGeom>
          <a:noFill/>
          <a:ln w="9525">
            <a:noFill/>
          </a:ln>
        </p:spPr>
        <p:txBody>
          <a:bodyPr wrap="square" rtlCol="0">
            <a:spAutoFit/>
          </a:bodyPr>
          <a:lstStyle/>
          <a:p>
            <a:r>
              <a:rPr lang="en-US" sz="2200" dirty="0"/>
              <a:t>Better network performance</a:t>
            </a:r>
          </a:p>
        </p:txBody>
      </p:sp>
      <p:sp>
        <p:nvSpPr>
          <p:cNvPr id="21" name="Tekstvak 25">
            <a:extLst>
              <a:ext uri="{FF2B5EF4-FFF2-40B4-BE49-F238E27FC236}">
                <a16:creationId xmlns:a16="http://schemas.microsoft.com/office/drawing/2014/main" id="{6843F847-16D3-4AE2-2185-1D384EAEFC98}"/>
              </a:ext>
            </a:extLst>
          </p:cNvPr>
          <p:cNvSpPr txBox="1"/>
          <p:nvPr/>
        </p:nvSpPr>
        <p:spPr>
          <a:xfrm>
            <a:off x="693592" y="3265575"/>
            <a:ext cx="3468349" cy="430887"/>
          </a:xfrm>
          <a:prstGeom prst="rect">
            <a:avLst/>
          </a:prstGeom>
          <a:noFill/>
          <a:ln w="9525">
            <a:noFill/>
          </a:ln>
        </p:spPr>
        <p:txBody>
          <a:bodyPr wrap="square" rtlCol="0">
            <a:spAutoFit/>
          </a:bodyPr>
          <a:lstStyle/>
          <a:p>
            <a:r>
              <a:rPr lang="en-US" sz="2200" dirty="0"/>
              <a:t>Prioritization of traffic</a:t>
            </a:r>
          </a:p>
        </p:txBody>
      </p:sp>
      <p:pic>
        <p:nvPicPr>
          <p:cNvPr id="28" name="Picture 27" descr="Graphical user interface, text&#10;&#10;Description automatically generated">
            <a:extLst>
              <a:ext uri="{FF2B5EF4-FFF2-40B4-BE49-F238E27FC236}">
                <a16:creationId xmlns:a16="http://schemas.microsoft.com/office/drawing/2014/main" id="{9A0C4533-55C6-1ED8-EE66-4FBA29885B70}"/>
              </a:ext>
            </a:extLst>
          </p:cNvPr>
          <p:cNvPicPr>
            <a:picLocks noChangeAspect="1"/>
          </p:cNvPicPr>
          <p:nvPr/>
        </p:nvPicPr>
        <p:blipFill>
          <a:blip r:embed="rId6"/>
          <a:stretch>
            <a:fillRect/>
          </a:stretch>
        </p:blipFill>
        <p:spPr>
          <a:xfrm>
            <a:off x="632976" y="3808263"/>
            <a:ext cx="2719473" cy="833707"/>
          </a:xfrm>
          <a:prstGeom prst="rect">
            <a:avLst/>
          </a:prstGeom>
        </p:spPr>
      </p:pic>
      <p:pic>
        <p:nvPicPr>
          <p:cNvPr id="3078" name="Picture 6" descr="How to improve application performance over the network">
            <a:extLst>
              <a:ext uri="{FF2B5EF4-FFF2-40B4-BE49-F238E27FC236}">
                <a16:creationId xmlns:a16="http://schemas.microsoft.com/office/drawing/2014/main" id="{A9F6FB4E-C1F2-C20A-7849-7EECF459CBA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16270" y="3541529"/>
            <a:ext cx="2570090" cy="1342939"/>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A picture containing text, room, gambling house, clipart&#10;&#10;Description automatically generated">
            <a:extLst>
              <a:ext uri="{FF2B5EF4-FFF2-40B4-BE49-F238E27FC236}">
                <a16:creationId xmlns:a16="http://schemas.microsoft.com/office/drawing/2014/main" id="{B094A76A-1A54-E254-35E2-CD5F8542F250}"/>
              </a:ext>
            </a:extLst>
          </p:cNvPr>
          <p:cNvPicPr>
            <a:picLocks noChangeAspect="1"/>
          </p:cNvPicPr>
          <p:nvPr/>
        </p:nvPicPr>
        <p:blipFill>
          <a:blip r:embed="rId8"/>
          <a:stretch>
            <a:fillRect/>
          </a:stretch>
        </p:blipFill>
        <p:spPr>
          <a:xfrm>
            <a:off x="6898661" y="3785486"/>
            <a:ext cx="1229978" cy="1283455"/>
          </a:xfrm>
          <a:prstGeom prst="rect">
            <a:avLst/>
          </a:prstGeom>
        </p:spPr>
      </p:pic>
      <p:pic>
        <p:nvPicPr>
          <p:cNvPr id="34" name="Picture 33" descr="Shape&#10;&#10;Description automatically generated">
            <a:extLst>
              <a:ext uri="{FF2B5EF4-FFF2-40B4-BE49-F238E27FC236}">
                <a16:creationId xmlns:a16="http://schemas.microsoft.com/office/drawing/2014/main" id="{BD505830-C4E5-0D60-7F59-C50CA9E38E59}"/>
              </a:ext>
            </a:extLst>
          </p:cNvPr>
          <p:cNvPicPr>
            <a:picLocks noChangeAspect="1"/>
          </p:cNvPicPr>
          <p:nvPr/>
        </p:nvPicPr>
        <p:blipFill>
          <a:blip r:embed="rId9"/>
          <a:stretch>
            <a:fillRect/>
          </a:stretch>
        </p:blipFill>
        <p:spPr>
          <a:xfrm>
            <a:off x="8766114" y="3519670"/>
            <a:ext cx="2570090" cy="1423201"/>
          </a:xfrm>
          <a:prstGeom prst="rect">
            <a:avLst/>
          </a:prstGeom>
        </p:spPr>
      </p:pic>
      <p:sp>
        <p:nvSpPr>
          <p:cNvPr id="3" name="Slide Number Placeholder 2">
            <a:extLst>
              <a:ext uri="{FF2B5EF4-FFF2-40B4-BE49-F238E27FC236}">
                <a16:creationId xmlns:a16="http://schemas.microsoft.com/office/drawing/2014/main" id="{54844402-0657-6327-3784-FBC93DC4244A}"/>
              </a:ext>
            </a:extLst>
          </p:cNvPr>
          <p:cNvSpPr>
            <a:spLocks noGrp="1"/>
          </p:cNvSpPr>
          <p:nvPr>
            <p:ph type="sldNum" sz="quarter" idx="12"/>
          </p:nvPr>
        </p:nvSpPr>
        <p:spPr/>
        <p:txBody>
          <a:bodyPr/>
          <a:lstStyle/>
          <a:p>
            <a:fld id="{F452A7EC-A02D-8140-837D-5AC37765D686}" type="slidenum">
              <a:rPr lang="nl-BE" smtClean="0"/>
              <a:t>13</a:t>
            </a:fld>
            <a:endParaRPr lang="nl-BE"/>
          </a:p>
        </p:txBody>
      </p:sp>
    </p:spTree>
    <p:extLst>
      <p:ext uri="{BB962C8B-B14F-4D97-AF65-F5344CB8AC3E}">
        <p14:creationId xmlns:p14="http://schemas.microsoft.com/office/powerpoint/2010/main" val="39996364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appy IT Guy by Jesse Rogers on Dribbble">
            <a:extLst>
              <a:ext uri="{FF2B5EF4-FFF2-40B4-BE49-F238E27FC236}">
                <a16:creationId xmlns:a16="http://schemas.microsoft.com/office/drawing/2014/main" id="{D110B4AC-8161-CA12-8DBE-D9EDAEDB51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8224" y="3668081"/>
            <a:ext cx="3827775" cy="287083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4"/>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Why using QoS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5"/>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757548" y="1967479"/>
            <a:ext cx="10201658" cy="769441"/>
          </a:xfrm>
          <a:prstGeom prst="rect">
            <a:avLst/>
          </a:prstGeom>
          <a:noFill/>
          <a:ln w="9525">
            <a:noFill/>
          </a:ln>
        </p:spPr>
        <p:txBody>
          <a:bodyPr wrap="square" rtlCol="0">
            <a:spAutoFit/>
          </a:bodyPr>
          <a:lstStyle/>
          <a:p>
            <a:r>
              <a:rPr lang="en-US" sz="2200" b="1" dirty="0"/>
              <a:t>The result of QoS create a better experience of the network what makes people happier overall.</a:t>
            </a:r>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6"/>
          <a:stretch>
            <a:fillRect/>
          </a:stretch>
        </p:blipFill>
        <p:spPr>
          <a:xfrm>
            <a:off x="122961" y="6538912"/>
            <a:ext cx="1399482" cy="241629"/>
          </a:xfrm>
          <a:prstGeom prst="rect">
            <a:avLst/>
          </a:prstGeom>
        </p:spPr>
      </p:pic>
      <p:sp>
        <p:nvSpPr>
          <p:cNvPr id="5" name="Tekstvak 25">
            <a:extLst>
              <a:ext uri="{FF2B5EF4-FFF2-40B4-BE49-F238E27FC236}">
                <a16:creationId xmlns:a16="http://schemas.microsoft.com/office/drawing/2014/main" id="{F830ABB3-5E4F-7E4F-50DB-6A9F4B3580CE}"/>
              </a:ext>
            </a:extLst>
          </p:cNvPr>
          <p:cNvSpPr txBox="1"/>
          <p:nvPr/>
        </p:nvSpPr>
        <p:spPr>
          <a:xfrm>
            <a:off x="1123366" y="4144717"/>
            <a:ext cx="1582860" cy="400110"/>
          </a:xfrm>
          <a:prstGeom prst="rect">
            <a:avLst/>
          </a:prstGeom>
          <a:noFill/>
          <a:ln w="9525">
            <a:solidFill>
              <a:schemeClr val="tx1">
                <a:lumMod val="65000"/>
                <a:lumOff val="35000"/>
              </a:schemeClr>
            </a:solidFill>
          </a:ln>
        </p:spPr>
        <p:txBody>
          <a:bodyPr wrap="square" rtlCol="0">
            <a:spAutoFit/>
          </a:bodyPr>
          <a:lstStyle/>
          <a:p>
            <a:r>
              <a:rPr lang="en-US" sz="2000" i="1" dirty="0">
                <a:solidFill>
                  <a:srgbClr val="2A5277"/>
                </a:solidFill>
              </a:rPr>
              <a:t>Happy users</a:t>
            </a:r>
          </a:p>
        </p:txBody>
      </p:sp>
      <p:sp>
        <p:nvSpPr>
          <p:cNvPr id="7" name="Tekstvak 25">
            <a:extLst>
              <a:ext uri="{FF2B5EF4-FFF2-40B4-BE49-F238E27FC236}">
                <a16:creationId xmlns:a16="http://schemas.microsoft.com/office/drawing/2014/main" id="{681A67F1-C52D-DFFD-2F2C-6BB5BC77484A}"/>
              </a:ext>
            </a:extLst>
          </p:cNvPr>
          <p:cNvSpPr txBox="1"/>
          <p:nvPr/>
        </p:nvSpPr>
        <p:spPr>
          <a:xfrm>
            <a:off x="9949671" y="5085220"/>
            <a:ext cx="1753707" cy="400110"/>
          </a:xfrm>
          <a:prstGeom prst="rect">
            <a:avLst/>
          </a:prstGeom>
          <a:noFill/>
          <a:ln w="9525">
            <a:solidFill>
              <a:schemeClr val="tx1">
                <a:lumMod val="65000"/>
                <a:lumOff val="35000"/>
              </a:schemeClr>
            </a:solidFill>
          </a:ln>
        </p:spPr>
        <p:txBody>
          <a:bodyPr wrap="square" rtlCol="0">
            <a:spAutoFit/>
          </a:bodyPr>
          <a:lstStyle/>
          <a:p>
            <a:r>
              <a:rPr lang="en-US" sz="2000" i="1" dirty="0">
                <a:solidFill>
                  <a:srgbClr val="2A5277"/>
                </a:solidFill>
              </a:rPr>
              <a:t>Happy IT staff</a:t>
            </a:r>
          </a:p>
        </p:txBody>
      </p:sp>
      <p:sp>
        <p:nvSpPr>
          <p:cNvPr id="8" name="Pijl: rechts 2">
            <a:extLst>
              <a:ext uri="{FF2B5EF4-FFF2-40B4-BE49-F238E27FC236}">
                <a16:creationId xmlns:a16="http://schemas.microsoft.com/office/drawing/2014/main" id="{74107C95-A795-9DAE-0728-1852902B55BC}"/>
              </a:ext>
            </a:extLst>
          </p:cNvPr>
          <p:cNvSpPr/>
          <p:nvPr/>
        </p:nvSpPr>
        <p:spPr>
          <a:xfrm rot="10800000">
            <a:off x="9038509" y="5183561"/>
            <a:ext cx="957978" cy="284164"/>
          </a:xfrm>
          <a:prstGeom prst="rightArrow">
            <a:avLst/>
          </a:prstGeom>
          <a:solidFill>
            <a:schemeClr val="tx1">
              <a:alpha val="8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8D32C452-FE94-059C-C980-A30343007523}"/>
              </a:ext>
            </a:extLst>
          </p:cNvPr>
          <p:cNvPicPr>
            <a:picLocks noChangeAspect="1"/>
          </p:cNvPicPr>
          <p:nvPr/>
        </p:nvPicPr>
        <p:blipFill>
          <a:blip r:embed="rId7"/>
          <a:stretch>
            <a:fillRect/>
          </a:stretch>
        </p:blipFill>
        <p:spPr>
          <a:xfrm>
            <a:off x="3043223" y="3189051"/>
            <a:ext cx="2256810" cy="2679961"/>
          </a:xfrm>
          <a:prstGeom prst="rect">
            <a:avLst/>
          </a:prstGeom>
        </p:spPr>
      </p:pic>
      <p:sp>
        <p:nvSpPr>
          <p:cNvPr id="6" name="Pijl: rechts 2">
            <a:extLst>
              <a:ext uri="{FF2B5EF4-FFF2-40B4-BE49-F238E27FC236}">
                <a16:creationId xmlns:a16="http://schemas.microsoft.com/office/drawing/2014/main" id="{7C012623-D96B-8414-4EEC-A88B51770D77}"/>
              </a:ext>
            </a:extLst>
          </p:cNvPr>
          <p:cNvSpPr/>
          <p:nvPr/>
        </p:nvSpPr>
        <p:spPr>
          <a:xfrm>
            <a:off x="2577498" y="4191099"/>
            <a:ext cx="711669" cy="276784"/>
          </a:xfrm>
          <a:prstGeom prst="rightArrow">
            <a:avLst/>
          </a:prstGeom>
          <a:solidFill>
            <a:schemeClr val="tx1">
              <a:alpha val="8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2E06499-20DF-DAB9-27E5-8FEE9E46B6AF}"/>
              </a:ext>
            </a:extLst>
          </p:cNvPr>
          <p:cNvSpPr>
            <a:spLocks noGrp="1"/>
          </p:cNvSpPr>
          <p:nvPr>
            <p:ph type="sldNum" sz="quarter" idx="12"/>
          </p:nvPr>
        </p:nvSpPr>
        <p:spPr/>
        <p:txBody>
          <a:bodyPr/>
          <a:lstStyle/>
          <a:p>
            <a:fld id="{F452A7EC-A02D-8140-837D-5AC37765D686}" type="slidenum">
              <a:rPr lang="nl-BE" smtClean="0"/>
              <a:t>14</a:t>
            </a:fld>
            <a:endParaRPr lang="nl-BE"/>
          </a:p>
        </p:txBody>
      </p:sp>
    </p:spTree>
    <p:extLst>
      <p:ext uri="{BB962C8B-B14F-4D97-AF65-F5344CB8AC3E}">
        <p14:creationId xmlns:p14="http://schemas.microsoft.com/office/powerpoint/2010/main" val="3600861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How to implement QoS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8490858" y="2904072"/>
            <a:ext cx="3468349" cy="2748253"/>
          </a:xfrm>
          <a:prstGeom prst="rect">
            <a:avLst/>
          </a:prstGeom>
          <a:noFill/>
          <a:ln w="9525">
            <a:noFill/>
          </a:ln>
        </p:spPr>
        <p:txBody>
          <a:bodyPr wrap="square" rtlCol="0">
            <a:spAutoFit/>
          </a:bodyPr>
          <a:lstStyle/>
          <a:p>
            <a:r>
              <a:rPr lang="en-US" sz="2200" b="1" dirty="0"/>
              <a:t>Step 1:</a:t>
            </a:r>
          </a:p>
          <a:p>
            <a:endParaRPr lang="en-US" sz="2200" b="1" dirty="0"/>
          </a:p>
          <a:p>
            <a:pPr>
              <a:lnSpc>
                <a:spcPct val="150000"/>
              </a:lnSpc>
            </a:pPr>
            <a:r>
              <a:rPr lang="en-US" sz="2200" dirty="0"/>
              <a:t>Study your network traffic and decide what prioritizing and bandwidth you want to give to what traffic</a:t>
            </a:r>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5122" name="Picture 2">
            <a:extLst>
              <a:ext uri="{FF2B5EF4-FFF2-40B4-BE49-F238E27FC236}">
                <a16:creationId xmlns:a16="http://schemas.microsoft.com/office/drawing/2014/main" id="{F47A0796-774C-C05E-12F6-9FAE54F049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11089" y="2075146"/>
            <a:ext cx="6863443" cy="4790111"/>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5469684E-A5FE-602F-553E-28A5DB7CB7CE}"/>
              </a:ext>
            </a:extLst>
          </p:cNvPr>
          <p:cNvSpPr>
            <a:spLocks noGrp="1"/>
          </p:cNvSpPr>
          <p:nvPr>
            <p:ph type="sldNum" sz="quarter" idx="12"/>
          </p:nvPr>
        </p:nvSpPr>
        <p:spPr/>
        <p:txBody>
          <a:bodyPr/>
          <a:lstStyle/>
          <a:p>
            <a:fld id="{F452A7EC-A02D-8140-837D-5AC37765D686}" type="slidenum">
              <a:rPr lang="nl-BE" smtClean="0"/>
              <a:t>15</a:t>
            </a:fld>
            <a:endParaRPr lang="nl-BE"/>
          </a:p>
        </p:txBody>
      </p:sp>
    </p:spTree>
    <p:extLst>
      <p:ext uri="{BB962C8B-B14F-4D97-AF65-F5344CB8AC3E}">
        <p14:creationId xmlns:p14="http://schemas.microsoft.com/office/powerpoint/2010/main" val="24309611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How to implement QoS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8538156" y="2325653"/>
            <a:ext cx="3468349" cy="3425361"/>
          </a:xfrm>
          <a:prstGeom prst="rect">
            <a:avLst/>
          </a:prstGeom>
          <a:noFill/>
          <a:ln w="9525">
            <a:noFill/>
          </a:ln>
        </p:spPr>
        <p:txBody>
          <a:bodyPr wrap="square" rtlCol="0">
            <a:spAutoFit/>
          </a:bodyPr>
          <a:lstStyle/>
          <a:p>
            <a:r>
              <a:rPr lang="en-US" sz="2200" b="1" dirty="0"/>
              <a:t>Step 2:</a:t>
            </a:r>
          </a:p>
          <a:p>
            <a:endParaRPr lang="en-US" sz="2200" b="1" dirty="0"/>
          </a:p>
          <a:p>
            <a:r>
              <a:rPr lang="en-US" sz="2200" dirty="0"/>
              <a:t>Create the necessary firewall rules:</a:t>
            </a:r>
          </a:p>
          <a:p>
            <a:pPr marL="342900" indent="-342900">
              <a:lnSpc>
                <a:spcPct val="150000"/>
              </a:lnSpc>
              <a:buFont typeface="Arial" panose="020B0604020202020204" pitchFamily="34" charset="0"/>
              <a:buChar char="•"/>
            </a:pPr>
            <a:r>
              <a:rPr lang="en-US" sz="2200" dirty="0"/>
              <a:t>Address list</a:t>
            </a:r>
          </a:p>
          <a:p>
            <a:pPr marL="342900" indent="-342900">
              <a:lnSpc>
                <a:spcPct val="150000"/>
              </a:lnSpc>
              <a:buFont typeface="Arial" panose="020B0604020202020204" pitchFamily="34" charset="0"/>
              <a:buChar char="•"/>
            </a:pPr>
            <a:r>
              <a:rPr lang="en-US" sz="2200" dirty="0"/>
              <a:t>Mangle rules</a:t>
            </a:r>
          </a:p>
          <a:p>
            <a:pPr marL="342900" indent="-342900">
              <a:lnSpc>
                <a:spcPct val="150000"/>
              </a:lnSpc>
              <a:buFont typeface="Arial" panose="020B0604020202020204" pitchFamily="34" charset="0"/>
              <a:buChar char="•"/>
            </a:pPr>
            <a:r>
              <a:rPr lang="en-US" sz="2200" dirty="0"/>
              <a:t>Filter rules</a:t>
            </a:r>
          </a:p>
          <a:p>
            <a:pPr marL="342900" indent="-342900">
              <a:lnSpc>
                <a:spcPct val="150000"/>
              </a:lnSpc>
              <a:buFont typeface="Arial" panose="020B0604020202020204" pitchFamily="34" charset="0"/>
              <a:buChar char="•"/>
            </a:pPr>
            <a:r>
              <a:rPr lang="en-US" sz="2200" dirty="0"/>
              <a:t>L7 Protocols</a:t>
            </a:r>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7170" name="Picture 2">
            <a:extLst>
              <a:ext uri="{FF2B5EF4-FFF2-40B4-BE49-F238E27FC236}">
                <a16:creationId xmlns:a16="http://schemas.microsoft.com/office/drawing/2014/main" id="{2C4602A1-EB2C-E6C0-DA4A-6A873168BC9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94938" y="2395692"/>
            <a:ext cx="6432912" cy="3350475"/>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CBFF52DD-0F2F-F793-6AB9-228185210D73}"/>
              </a:ext>
            </a:extLst>
          </p:cNvPr>
          <p:cNvSpPr>
            <a:spLocks noGrp="1"/>
          </p:cNvSpPr>
          <p:nvPr>
            <p:ph type="sldNum" sz="quarter" idx="12"/>
          </p:nvPr>
        </p:nvSpPr>
        <p:spPr/>
        <p:txBody>
          <a:bodyPr/>
          <a:lstStyle/>
          <a:p>
            <a:fld id="{F452A7EC-A02D-8140-837D-5AC37765D686}" type="slidenum">
              <a:rPr lang="nl-BE" smtClean="0"/>
              <a:t>16</a:t>
            </a:fld>
            <a:endParaRPr lang="nl-BE"/>
          </a:p>
        </p:txBody>
      </p:sp>
    </p:spTree>
    <p:extLst>
      <p:ext uri="{BB962C8B-B14F-4D97-AF65-F5344CB8AC3E}">
        <p14:creationId xmlns:p14="http://schemas.microsoft.com/office/powerpoint/2010/main" val="2202729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How to implement QoS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9231085" y="2938663"/>
            <a:ext cx="2622603" cy="2578976"/>
          </a:xfrm>
          <a:prstGeom prst="rect">
            <a:avLst/>
          </a:prstGeom>
          <a:noFill/>
          <a:ln w="9525">
            <a:noFill/>
          </a:ln>
        </p:spPr>
        <p:txBody>
          <a:bodyPr wrap="square" rtlCol="0">
            <a:spAutoFit/>
          </a:bodyPr>
          <a:lstStyle/>
          <a:p>
            <a:r>
              <a:rPr lang="en-US" sz="2200" b="1" dirty="0"/>
              <a:t>Step 3:</a:t>
            </a:r>
          </a:p>
          <a:p>
            <a:endParaRPr lang="en-US" sz="2200" b="1" dirty="0"/>
          </a:p>
          <a:p>
            <a:r>
              <a:rPr lang="en-US" sz="2200" dirty="0"/>
              <a:t>Configure Queue:</a:t>
            </a:r>
          </a:p>
          <a:p>
            <a:pPr marL="342900" indent="-342900">
              <a:lnSpc>
                <a:spcPct val="150000"/>
              </a:lnSpc>
              <a:buFont typeface="Arial" panose="020B0604020202020204" pitchFamily="34" charset="0"/>
              <a:buChar char="•"/>
            </a:pPr>
            <a:r>
              <a:rPr lang="en-US" sz="2200" dirty="0"/>
              <a:t>Que type</a:t>
            </a:r>
          </a:p>
          <a:p>
            <a:pPr marL="342900" indent="-342900">
              <a:lnSpc>
                <a:spcPct val="150000"/>
              </a:lnSpc>
              <a:buFont typeface="Arial" panose="020B0604020202020204" pitchFamily="34" charset="0"/>
              <a:buChar char="•"/>
            </a:pPr>
            <a:r>
              <a:rPr lang="en-US" sz="2200" dirty="0"/>
              <a:t>Queue tree</a:t>
            </a:r>
          </a:p>
          <a:p>
            <a:pPr marL="342900" indent="-342900">
              <a:lnSpc>
                <a:spcPct val="150000"/>
              </a:lnSpc>
              <a:buFont typeface="Arial" panose="020B0604020202020204" pitchFamily="34" charset="0"/>
              <a:buChar char="•"/>
            </a:pPr>
            <a:r>
              <a:rPr lang="en-US" sz="2200" dirty="0"/>
              <a:t>Simple Queue</a:t>
            </a:r>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3" name="Picture 2" descr="Diagram, text&#10;&#10;Description automatically generated">
            <a:extLst>
              <a:ext uri="{FF2B5EF4-FFF2-40B4-BE49-F238E27FC236}">
                <a16:creationId xmlns:a16="http://schemas.microsoft.com/office/drawing/2014/main" id="{80C7AC70-B77A-2196-3119-D0B3C7B30079}"/>
              </a:ext>
            </a:extLst>
          </p:cNvPr>
          <p:cNvPicPr>
            <a:picLocks noChangeAspect="1"/>
          </p:cNvPicPr>
          <p:nvPr/>
        </p:nvPicPr>
        <p:blipFill>
          <a:blip r:embed="rId6"/>
          <a:stretch>
            <a:fillRect/>
          </a:stretch>
        </p:blipFill>
        <p:spPr>
          <a:xfrm>
            <a:off x="1748509" y="2151285"/>
            <a:ext cx="7215018" cy="4208760"/>
          </a:xfrm>
          <a:prstGeom prst="rect">
            <a:avLst/>
          </a:prstGeom>
        </p:spPr>
      </p:pic>
      <p:sp>
        <p:nvSpPr>
          <p:cNvPr id="6" name="Slide Number Placeholder 5">
            <a:extLst>
              <a:ext uri="{FF2B5EF4-FFF2-40B4-BE49-F238E27FC236}">
                <a16:creationId xmlns:a16="http://schemas.microsoft.com/office/drawing/2014/main" id="{7D06ACEA-99A6-9962-2DD5-7BAD64A48806}"/>
              </a:ext>
            </a:extLst>
          </p:cNvPr>
          <p:cNvSpPr>
            <a:spLocks noGrp="1"/>
          </p:cNvSpPr>
          <p:nvPr>
            <p:ph type="sldNum" sz="quarter" idx="12"/>
          </p:nvPr>
        </p:nvSpPr>
        <p:spPr/>
        <p:txBody>
          <a:bodyPr/>
          <a:lstStyle/>
          <a:p>
            <a:fld id="{F452A7EC-A02D-8140-837D-5AC37765D686}" type="slidenum">
              <a:rPr lang="nl-BE" smtClean="0"/>
              <a:t>17</a:t>
            </a:fld>
            <a:endParaRPr lang="nl-BE"/>
          </a:p>
        </p:txBody>
      </p:sp>
    </p:spTree>
    <p:extLst>
      <p:ext uri="{BB962C8B-B14F-4D97-AF65-F5344CB8AC3E}">
        <p14:creationId xmlns:p14="http://schemas.microsoft.com/office/powerpoint/2010/main" val="3523772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2" y="1205675"/>
            <a:ext cx="7268011" cy="548278"/>
          </a:xfrm>
        </p:spPr>
        <p:txBody>
          <a:bodyPr anchor="t" anchorCtr="0">
            <a:normAutofit/>
          </a:bodyPr>
          <a:lstStyle/>
          <a:p>
            <a:pPr algn="l"/>
            <a:r>
              <a:rPr lang="en-US" sz="2500" b="1" dirty="0"/>
              <a:t>Usage explanation</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graphicFrame>
        <p:nvGraphicFramePr>
          <p:cNvPr id="2" name="Tabel 1">
            <a:extLst>
              <a:ext uri="{FF2B5EF4-FFF2-40B4-BE49-F238E27FC236}">
                <a16:creationId xmlns:a16="http://schemas.microsoft.com/office/drawing/2014/main" id="{DAE00FB3-F971-7B38-6318-1820914C2A23}"/>
              </a:ext>
            </a:extLst>
          </p:cNvPr>
          <p:cNvGraphicFramePr>
            <a:graphicFrameLocks noGrp="1"/>
          </p:cNvGraphicFramePr>
          <p:nvPr>
            <p:extLst>
              <p:ext uri="{D42A27DB-BD31-4B8C-83A1-F6EECF244321}">
                <p14:modId xmlns:p14="http://schemas.microsoft.com/office/powerpoint/2010/main" val="1785453478"/>
              </p:ext>
            </p:extLst>
          </p:nvPr>
        </p:nvGraphicFramePr>
        <p:xfrm>
          <a:off x="1757548" y="2791178"/>
          <a:ext cx="10201659" cy="3474720"/>
        </p:xfrm>
        <a:graphic>
          <a:graphicData uri="http://schemas.openxmlformats.org/drawingml/2006/table">
            <a:tbl>
              <a:tblPr>
                <a:effectLst>
                  <a:outerShdw blurRad="50800" dist="38100" algn="l" rotWithShape="0">
                    <a:prstClr val="black">
                      <a:alpha val="40000"/>
                    </a:prstClr>
                  </a:outerShdw>
                </a:effectLst>
              </a:tblPr>
              <a:tblGrid>
                <a:gridCol w="3400553">
                  <a:extLst>
                    <a:ext uri="{9D8B030D-6E8A-4147-A177-3AD203B41FA5}">
                      <a16:colId xmlns:a16="http://schemas.microsoft.com/office/drawing/2014/main" val="1564711079"/>
                    </a:ext>
                  </a:extLst>
                </a:gridCol>
                <a:gridCol w="3400553">
                  <a:extLst>
                    <a:ext uri="{9D8B030D-6E8A-4147-A177-3AD203B41FA5}">
                      <a16:colId xmlns:a16="http://schemas.microsoft.com/office/drawing/2014/main" val="2108208978"/>
                    </a:ext>
                  </a:extLst>
                </a:gridCol>
                <a:gridCol w="3400553">
                  <a:extLst>
                    <a:ext uri="{9D8B030D-6E8A-4147-A177-3AD203B41FA5}">
                      <a16:colId xmlns:a16="http://schemas.microsoft.com/office/drawing/2014/main" val="3592385340"/>
                    </a:ext>
                  </a:extLst>
                </a:gridCol>
              </a:tblGrid>
              <a:tr h="0">
                <a:tc>
                  <a:txBody>
                    <a:bodyPr/>
                    <a:lstStyle/>
                    <a:p>
                      <a:pPr algn="l" fontAlgn="base"/>
                      <a:r>
                        <a:rPr lang="en-US" b="1" dirty="0">
                          <a:solidFill>
                            <a:srgbClr val="1F1F1F"/>
                          </a:solidFill>
                          <a:effectLst/>
                        </a:rPr>
                        <a:t>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3E3"/>
                    </a:solidFill>
                  </a:tcPr>
                </a:tc>
                <a:tc>
                  <a:txBody>
                    <a:bodyPr/>
                    <a:lstStyle/>
                    <a:p>
                      <a:pPr algn="l" fontAlgn="base"/>
                      <a:r>
                        <a:rPr lang="en-US" b="1">
                          <a:solidFill>
                            <a:srgbClr val="1F1F1F"/>
                          </a:solidFill>
                          <a:effectLst/>
                        </a:rPr>
                        <a:t>Video Bitrate, Standard Frame Rate</a:t>
                      </a:r>
                      <a:br>
                        <a:rPr lang="en-US" b="1">
                          <a:solidFill>
                            <a:srgbClr val="1F1F1F"/>
                          </a:solidFill>
                          <a:effectLst/>
                        </a:rPr>
                      </a:br>
                      <a:r>
                        <a:rPr lang="en-US" b="1">
                          <a:solidFill>
                            <a:srgbClr val="1F1F1F"/>
                          </a:solidFill>
                          <a:effectLst/>
                        </a:rPr>
                        <a:t>(24, 25, 30)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3E3"/>
                    </a:solidFill>
                  </a:tcPr>
                </a:tc>
                <a:tc>
                  <a:txBody>
                    <a:bodyPr/>
                    <a:lstStyle/>
                    <a:p>
                      <a:pPr algn="l" fontAlgn="base"/>
                      <a:r>
                        <a:rPr lang="en-US" b="1">
                          <a:solidFill>
                            <a:srgbClr val="1F1F1F"/>
                          </a:solidFill>
                          <a:effectLst/>
                        </a:rPr>
                        <a:t>Video Bitrate, High Frame Rate</a:t>
                      </a:r>
                      <a:br>
                        <a:rPr lang="en-US" b="1">
                          <a:solidFill>
                            <a:srgbClr val="1F1F1F"/>
                          </a:solidFill>
                          <a:effectLst/>
                        </a:rPr>
                      </a:br>
                      <a:r>
                        <a:rPr lang="en-US" b="1">
                          <a:solidFill>
                            <a:srgbClr val="1F1F1F"/>
                          </a:solidFill>
                          <a:effectLst/>
                        </a:rPr>
                        <a:t>(48, 50, 60)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E3E3"/>
                    </a:solidFill>
                  </a:tcPr>
                </a:tc>
                <a:extLst>
                  <a:ext uri="{0D108BD9-81ED-4DB2-BD59-A6C34878D82A}">
                    <a16:rowId xmlns:a16="http://schemas.microsoft.com/office/drawing/2014/main" val="995663267"/>
                  </a:ext>
                </a:extLst>
              </a:tr>
              <a:tr h="0">
                <a:tc>
                  <a:txBody>
                    <a:bodyPr/>
                    <a:lstStyle/>
                    <a:p>
                      <a:pPr fontAlgn="t"/>
                      <a:r>
                        <a:rPr lang="en-US">
                          <a:effectLst/>
                        </a:rPr>
                        <a:t>8K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dirty="0">
                          <a:effectLst/>
                        </a:rPr>
                        <a:t>100 - 200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a:effectLst/>
                        </a:rPr>
                        <a:t>150 to 300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742203939"/>
                  </a:ext>
                </a:extLst>
              </a:tr>
              <a:tr h="0">
                <a:tc>
                  <a:txBody>
                    <a:bodyPr/>
                    <a:lstStyle/>
                    <a:p>
                      <a:pPr fontAlgn="t"/>
                      <a:r>
                        <a:rPr lang="en-US">
                          <a:effectLst/>
                        </a:rPr>
                        <a:t>2160p (4K)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dirty="0">
                          <a:effectLst/>
                        </a:rPr>
                        <a:t>44–56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a:effectLst/>
                        </a:rPr>
                        <a:t>66–85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575517060"/>
                  </a:ext>
                </a:extLst>
              </a:tr>
              <a:tr h="0">
                <a:tc>
                  <a:txBody>
                    <a:bodyPr/>
                    <a:lstStyle/>
                    <a:p>
                      <a:pPr fontAlgn="t"/>
                      <a:r>
                        <a:rPr lang="en-US">
                          <a:effectLst/>
                        </a:rPr>
                        <a:t>1440p (2K)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dirty="0">
                          <a:effectLst/>
                        </a:rPr>
                        <a:t>20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dirty="0">
                          <a:effectLst/>
                        </a:rPr>
                        <a:t>30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23668836"/>
                  </a:ext>
                </a:extLst>
              </a:tr>
              <a:tr h="0">
                <a:tc>
                  <a:txBody>
                    <a:bodyPr/>
                    <a:lstStyle/>
                    <a:p>
                      <a:pPr fontAlgn="t"/>
                      <a:r>
                        <a:rPr lang="en-US">
                          <a:effectLst/>
                        </a:rPr>
                        <a:t>1080p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a:effectLst/>
                        </a:rPr>
                        <a:t>10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dirty="0">
                          <a:effectLst/>
                        </a:rPr>
                        <a:t>15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461119599"/>
                  </a:ext>
                </a:extLst>
              </a:tr>
              <a:tr h="0">
                <a:tc>
                  <a:txBody>
                    <a:bodyPr/>
                    <a:lstStyle/>
                    <a:p>
                      <a:pPr fontAlgn="t"/>
                      <a:r>
                        <a:rPr lang="en-US">
                          <a:effectLst/>
                        </a:rPr>
                        <a:t>720p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a:effectLst/>
                        </a:rPr>
                        <a:t>6.5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dirty="0">
                          <a:effectLst/>
                        </a:rPr>
                        <a:t>9.5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858278893"/>
                  </a:ext>
                </a:extLst>
              </a:tr>
              <a:tr h="0">
                <a:tc>
                  <a:txBody>
                    <a:bodyPr/>
                    <a:lstStyle/>
                    <a:p>
                      <a:pPr fontAlgn="t"/>
                      <a:r>
                        <a:rPr lang="en-US">
                          <a:effectLst/>
                        </a:rPr>
                        <a:t>480p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a:effectLst/>
                        </a:rPr>
                        <a:t>2.5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a:effectLst/>
                        </a:rPr>
                        <a:t>4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473320981"/>
                  </a:ext>
                </a:extLst>
              </a:tr>
              <a:tr h="0">
                <a:tc>
                  <a:txBody>
                    <a:bodyPr/>
                    <a:lstStyle/>
                    <a:p>
                      <a:pPr fontAlgn="t"/>
                      <a:r>
                        <a:rPr lang="en-US">
                          <a:effectLst/>
                        </a:rPr>
                        <a:t>360p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dirty="0">
                          <a:effectLst/>
                        </a:rPr>
                        <a:t>1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fontAlgn="t"/>
                      <a:r>
                        <a:rPr lang="en-US" dirty="0">
                          <a:effectLst/>
                        </a:rPr>
                        <a:t>1.5 Mbps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037628041"/>
                  </a:ext>
                </a:extLst>
              </a:tr>
            </a:tbl>
          </a:graphicData>
        </a:graphic>
      </p:graphicFrame>
      <p:sp>
        <p:nvSpPr>
          <p:cNvPr id="4" name="Tekstvak 3">
            <a:extLst>
              <a:ext uri="{FF2B5EF4-FFF2-40B4-BE49-F238E27FC236}">
                <a16:creationId xmlns:a16="http://schemas.microsoft.com/office/drawing/2014/main" id="{C7BD5514-2EC7-2A6A-CE2D-BF3AD927ADDF}"/>
              </a:ext>
            </a:extLst>
          </p:cNvPr>
          <p:cNvSpPr txBox="1"/>
          <p:nvPr/>
        </p:nvSpPr>
        <p:spPr>
          <a:xfrm>
            <a:off x="1757547" y="2064214"/>
            <a:ext cx="10201659" cy="400110"/>
          </a:xfrm>
          <a:prstGeom prst="rect">
            <a:avLst/>
          </a:prstGeom>
          <a:noFill/>
          <a:ln w="9525">
            <a:solidFill>
              <a:schemeClr val="tx1">
                <a:lumMod val="65000"/>
                <a:lumOff val="35000"/>
              </a:schemeClr>
            </a:solidFill>
          </a:ln>
        </p:spPr>
        <p:txBody>
          <a:bodyPr wrap="square" rtlCol="0">
            <a:spAutoFit/>
          </a:bodyPr>
          <a:lstStyle/>
          <a:p>
            <a:pPr algn="ctr"/>
            <a:r>
              <a:rPr lang="en-US" sz="2000" b="1" dirty="0"/>
              <a:t>Recommended bandwidth for </a:t>
            </a:r>
            <a:r>
              <a:rPr lang="en-US" sz="2000" b="1" dirty="0" err="1"/>
              <a:t>Youtube</a:t>
            </a:r>
            <a:r>
              <a:rPr lang="en-US" sz="2000" b="1" dirty="0"/>
              <a:t> as example</a:t>
            </a:r>
            <a:endParaRPr lang="en-US" sz="2000" i="1" dirty="0"/>
          </a:p>
        </p:txBody>
      </p:sp>
      <p:pic>
        <p:nvPicPr>
          <p:cNvPr id="5" name="Picture 4" descr="A black and white sign&#10;&#10;Description automatically generated with low confidence">
            <a:extLst>
              <a:ext uri="{FF2B5EF4-FFF2-40B4-BE49-F238E27FC236}">
                <a16:creationId xmlns:a16="http://schemas.microsoft.com/office/drawing/2014/main" id="{66C62A2C-A37E-1E84-AE03-27146126F737}"/>
              </a:ext>
            </a:extLst>
          </p:cNvPr>
          <p:cNvPicPr>
            <a:picLocks noChangeAspect="1"/>
          </p:cNvPicPr>
          <p:nvPr/>
        </p:nvPicPr>
        <p:blipFill>
          <a:blip r:embed="rId5"/>
          <a:stretch>
            <a:fillRect/>
          </a:stretch>
        </p:blipFill>
        <p:spPr>
          <a:xfrm>
            <a:off x="122961" y="6538912"/>
            <a:ext cx="1399482" cy="241629"/>
          </a:xfrm>
          <a:prstGeom prst="rect">
            <a:avLst/>
          </a:prstGeom>
        </p:spPr>
      </p:pic>
      <p:sp>
        <p:nvSpPr>
          <p:cNvPr id="6" name="Slide Number Placeholder 5">
            <a:extLst>
              <a:ext uri="{FF2B5EF4-FFF2-40B4-BE49-F238E27FC236}">
                <a16:creationId xmlns:a16="http://schemas.microsoft.com/office/drawing/2014/main" id="{15DF6A83-383A-FB39-D019-C8DC4B5D035C}"/>
              </a:ext>
            </a:extLst>
          </p:cNvPr>
          <p:cNvSpPr>
            <a:spLocks noGrp="1"/>
          </p:cNvSpPr>
          <p:nvPr>
            <p:ph type="sldNum" sz="quarter" idx="12"/>
          </p:nvPr>
        </p:nvSpPr>
        <p:spPr/>
        <p:txBody>
          <a:bodyPr/>
          <a:lstStyle/>
          <a:p>
            <a:fld id="{F452A7EC-A02D-8140-837D-5AC37765D686}" type="slidenum">
              <a:rPr lang="nl-BE" smtClean="0"/>
              <a:t>18</a:t>
            </a:fld>
            <a:endParaRPr lang="nl-BE"/>
          </a:p>
        </p:txBody>
      </p:sp>
    </p:spTree>
    <p:extLst>
      <p:ext uri="{BB962C8B-B14F-4D97-AF65-F5344CB8AC3E}">
        <p14:creationId xmlns:p14="http://schemas.microsoft.com/office/powerpoint/2010/main" val="24644587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6C2B93D-BCE9-C9C3-7D31-A159AEB68CC4}"/>
              </a:ext>
            </a:extLst>
          </p:cNvPr>
          <p:cNvPicPr>
            <a:picLocks noChangeAspect="1"/>
          </p:cNvPicPr>
          <p:nvPr/>
        </p:nvPicPr>
        <p:blipFill>
          <a:blip r:embed="rId3"/>
          <a:stretch>
            <a:fillRect/>
          </a:stretch>
        </p:blipFill>
        <p:spPr>
          <a:xfrm>
            <a:off x="-27976" y="0"/>
            <a:ext cx="3157380" cy="6858000"/>
          </a:xfrm>
          <a:prstGeom prst="rect">
            <a:avLst/>
          </a:prstGeom>
        </p:spPr>
      </p:pic>
      <p:sp>
        <p:nvSpPr>
          <p:cNvPr id="4" name="Titel 3">
            <a:extLst>
              <a:ext uri="{FF2B5EF4-FFF2-40B4-BE49-F238E27FC236}">
                <a16:creationId xmlns:a16="http://schemas.microsoft.com/office/drawing/2014/main" id="{97B5DDFE-361C-F8DC-AB43-30844CC90BCB}"/>
              </a:ext>
            </a:extLst>
          </p:cNvPr>
          <p:cNvSpPr>
            <a:spLocks noGrp="1"/>
          </p:cNvSpPr>
          <p:nvPr>
            <p:ph type="ctrTitle"/>
          </p:nvPr>
        </p:nvSpPr>
        <p:spPr>
          <a:xfrm>
            <a:off x="1900052" y="1205675"/>
            <a:ext cx="7177947" cy="548278"/>
          </a:xfrm>
        </p:spPr>
        <p:txBody>
          <a:bodyPr anchor="t" anchorCtr="0">
            <a:normAutofit/>
          </a:bodyPr>
          <a:lstStyle/>
          <a:p>
            <a:pPr algn="l"/>
            <a:r>
              <a:rPr lang="en-US" sz="2500" b="1" dirty="0"/>
              <a:t>Basic router configuration</a:t>
            </a:r>
          </a:p>
        </p:txBody>
      </p:sp>
      <p:sp>
        <p:nvSpPr>
          <p:cNvPr id="5" name="Ondertitel 2">
            <a:extLst>
              <a:ext uri="{FF2B5EF4-FFF2-40B4-BE49-F238E27FC236}">
                <a16:creationId xmlns:a16="http://schemas.microsoft.com/office/drawing/2014/main" id="{6B173FB8-F249-35FB-00C4-572E34C856D2}"/>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6" name="Afbeelding 5">
            <a:extLst>
              <a:ext uri="{FF2B5EF4-FFF2-40B4-BE49-F238E27FC236}">
                <a16:creationId xmlns:a16="http://schemas.microsoft.com/office/drawing/2014/main" id="{D43199C0-2B18-9D1C-F25B-316DCE137383}"/>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0" name="Rechte verbindingslijn 9">
            <a:extLst>
              <a:ext uri="{FF2B5EF4-FFF2-40B4-BE49-F238E27FC236}">
                <a16:creationId xmlns:a16="http://schemas.microsoft.com/office/drawing/2014/main" id="{00F8D271-510B-8CAD-C714-A1CE6E7D829C}"/>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 name="Titel 3">
            <a:extLst>
              <a:ext uri="{FF2B5EF4-FFF2-40B4-BE49-F238E27FC236}">
                <a16:creationId xmlns:a16="http://schemas.microsoft.com/office/drawing/2014/main" id="{FB3201D0-2A03-BD2A-CABA-93A3F870426C}"/>
              </a:ext>
            </a:extLst>
          </p:cNvPr>
          <p:cNvSpPr txBox="1">
            <a:spLocks/>
          </p:cNvSpPr>
          <p:nvPr/>
        </p:nvSpPr>
        <p:spPr>
          <a:xfrm>
            <a:off x="1900052" y="2295130"/>
            <a:ext cx="9880270" cy="3874480"/>
          </a:xfrm>
          <a:prstGeom prst="rect">
            <a:avLst/>
          </a:prstGeom>
        </p:spPr>
        <p:txBody>
          <a:bodyPr vert="horz" lIns="91440" tIns="45720" rIns="91440" bIns="45720" rtlCol="0" anchor="t"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457200" indent="-457200" algn="l">
              <a:lnSpc>
                <a:spcPct val="110000"/>
              </a:lnSpc>
              <a:buAutoNum type="arabicPeriod"/>
            </a:pPr>
            <a:r>
              <a:rPr lang="en-US" sz="2500" b="1" dirty="0"/>
              <a:t>Connect to your </a:t>
            </a:r>
            <a:r>
              <a:rPr lang="en-US" sz="2500" b="1" dirty="0" err="1"/>
              <a:t>Mikrotik</a:t>
            </a:r>
            <a:r>
              <a:rPr lang="en-US" sz="2500" b="1" dirty="0"/>
              <a:t> device by MAC</a:t>
            </a:r>
            <a:br>
              <a:rPr lang="en-US" sz="2500" b="1" dirty="0"/>
            </a:br>
            <a:endParaRPr lang="en-US" sz="2500" b="1" dirty="0"/>
          </a:p>
          <a:p>
            <a:pPr marL="457200" indent="-457200" algn="l">
              <a:lnSpc>
                <a:spcPct val="110000"/>
              </a:lnSpc>
              <a:buAutoNum type="arabicPeriod"/>
            </a:pPr>
            <a:r>
              <a:rPr lang="en-US" sz="2500" b="1" dirty="0"/>
              <a:t>Reset your router to default configuration as such that it will work as a router (CPE) </a:t>
            </a:r>
            <a:br>
              <a:rPr lang="en-US" sz="2500" b="1" dirty="0"/>
            </a:br>
            <a:endParaRPr lang="en-US" sz="2500" b="1" dirty="0"/>
          </a:p>
          <a:p>
            <a:pPr marL="457200" indent="-457200" algn="l">
              <a:lnSpc>
                <a:spcPct val="110000"/>
              </a:lnSpc>
              <a:buAutoNum type="arabicPeriod"/>
            </a:pPr>
            <a:r>
              <a:rPr lang="en-US" sz="2500" b="1" dirty="0"/>
              <a:t>Test your internet connectivity</a:t>
            </a:r>
            <a:br>
              <a:rPr lang="en-US" sz="2500" b="1" dirty="0"/>
            </a:br>
            <a:endParaRPr lang="en-US" sz="2500" b="1" dirty="0"/>
          </a:p>
          <a:p>
            <a:pPr marL="457200" indent="-457200" algn="l">
              <a:lnSpc>
                <a:spcPct val="110000"/>
              </a:lnSpc>
              <a:buAutoNum type="arabicPeriod"/>
            </a:pPr>
            <a:r>
              <a:rPr lang="en-US" sz="2500" b="1" dirty="0"/>
              <a:t>Once you have internet connectivity on your computer we will start the lab.</a:t>
            </a:r>
          </a:p>
          <a:p>
            <a:pPr marL="914400" lvl="1" indent="-457200">
              <a:buAutoNum type="arabicPeriod"/>
            </a:pPr>
            <a:endParaRPr lang="en-US" sz="100" b="1" dirty="0"/>
          </a:p>
          <a:p>
            <a:pPr marL="914400" lvl="1" indent="-457200">
              <a:buAutoNum type="arabicPeriod"/>
            </a:pPr>
            <a:endParaRPr lang="en-US" sz="100" b="1" dirty="0"/>
          </a:p>
        </p:txBody>
      </p:sp>
      <p:pic>
        <p:nvPicPr>
          <p:cNvPr id="12" name="Picture 11" descr="A black and white sign&#10;&#10;Description automatically generated with low confidence">
            <a:extLst>
              <a:ext uri="{FF2B5EF4-FFF2-40B4-BE49-F238E27FC236}">
                <a16:creationId xmlns:a16="http://schemas.microsoft.com/office/drawing/2014/main" id="{C80059CC-F393-84AA-9B24-870D848079B4}"/>
              </a:ext>
            </a:extLst>
          </p:cNvPr>
          <p:cNvPicPr>
            <a:picLocks noChangeAspect="1"/>
          </p:cNvPicPr>
          <p:nvPr/>
        </p:nvPicPr>
        <p:blipFill>
          <a:blip r:embed="rId5"/>
          <a:stretch>
            <a:fillRect/>
          </a:stretch>
        </p:blipFill>
        <p:spPr>
          <a:xfrm>
            <a:off x="122961" y="6538912"/>
            <a:ext cx="1399482" cy="241629"/>
          </a:xfrm>
          <a:prstGeom prst="rect">
            <a:avLst/>
          </a:prstGeom>
        </p:spPr>
      </p:pic>
      <p:sp>
        <p:nvSpPr>
          <p:cNvPr id="7" name="Slide Number Placeholder 6">
            <a:extLst>
              <a:ext uri="{FF2B5EF4-FFF2-40B4-BE49-F238E27FC236}">
                <a16:creationId xmlns:a16="http://schemas.microsoft.com/office/drawing/2014/main" id="{9AED09CC-D459-9B82-B225-74A9A6FD80DF}"/>
              </a:ext>
            </a:extLst>
          </p:cNvPr>
          <p:cNvSpPr>
            <a:spLocks noGrp="1"/>
          </p:cNvSpPr>
          <p:nvPr>
            <p:ph type="sldNum" sz="quarter" idx="12"/>
          </p:nvPr>
        </p:nvSpPr>
        <p:spPr/>
        <p:txBody>
          <a:bodyPr/>
          <a:lstStyle/>
          <a:p>
            <a:fld id="{F452A7EC-A02D-8140-837D-5AC37765D686}" type="slidenum">
              <a:rPr lang="nl-BE" smtClean="0"/>
              <a:t>19</a:t>
            </a:fld>
            <a:endParaRPr lang="nl-BE"/>
          </a:p>
        </p:txBody>
      </p:sp>
    </p:spTree>
    <p:extLst>
      <p:ext uri="{BB962C8B-B14F-4D97-AF65-F5344CB8AC3E}">
        <p14:creationId xmlns:p14="http://schemas.microsoft.com/office/powerpoint/2010/main" val="3581543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5158ACD-A52E-9D09-57C9-4FD0B36CCFA3}"/>
              </a:ext>
            </a:extLst>
          </p:cNvPr>
          <p:cNvPicPr>
            <a:picLocks noChangeAspect="1"/>
          </p:cNvPicPr>
          <p:nvPr/>
        </p:nvPicPr>
        <p:blipFill>
          <a:blip r:embed="rId3"/>
          <a:stretch>
            <a:fillRect/>
          </a:stretch>
        </p:blipFill>
        <p:spPr>
          <a:xfrm>
            <a:off x="0" y="3076"/>
            <a:ext cx="10284031" cy="6854924"/>
          </a:xfrm>
          <a:prstGeom prst="rect">
            <a:avLst/>
          </a:prstGeom>
        </p:spPr>
      </p:pic>
      <p:sp>
        <p:nvSpPr>
          <p:cNvPr id="3" name="Ondertitel 2">
            <a:extLst>
              <a:ext uri="{FF2B5EF4-FFF2-40B4-BE49-F238E27FC236}">
                <a16:creationId xmlns:a16="http://schemas.microsoft.com/office/drawing/2014/main" id="{0E475B81-7118-345C-0574-52BFD51506DA}"/>
              </a:ext>
            </a:extLst>
          </p:cNvPr>
          <p:cNvSpPr>
            <a:spLocks noGrp="1"/>
          </p:cNvSpPr>
          <p:nvPr>
            <p:ph type="subTitle" idx="1"/>
          </p:nvPr>
        </p:nvSpPr>
        <p:spPr>
          <a:xfrm>
            <a:off x="154379" y="5391880"/>
            <a:ext cx="5752060" cy="1463044"/>
          </a:xfrm>
        </p:spPr>
        <p:txBody>
          <a:bodyPr>
            <a:normAutofit/>
          </a:bodyPr>
          <a:lstStyle/>
          <a:p>
            <a:pPr algn="l">
              <a:lnSpc>
                <a:spcPct val="150000"/>
              </a:lnSpc>
            </a:pPr>
            <a:r>
              <a:rPr lang="nl-BE" b="1">
                <a:solidFill>
                  <a:srgbClr val="2A5277"/>
                </a:solidFill>
              </a:rPr>
              <a:t>Nicky Verslycken</a:t>
            </a:r>
          </a:p>
          <a:p>
            <a:pPr algn="l">
              <a:lnSpc>
                <a:spcPct val="150000"/>
              </a:lnSpc>
            </a:pPr>
            <a:r>
              <a:rPr lang="en-US" b="1">
                <a:solidFill>
                  <a:srgbClr val="2A5277"/>
                </a:solidFill>
              </a:rPr>
              <a:t>QoS for streaming and live internet calls</a:t>
            </a:r>
            <a:endParaRPr lang="nl-BE" b="1" dirty="0">
              <a:solidFill>
                <a:srgbClr val="2A5277"/>
              </a:solidFill>
            </a:endParaRPr>
          </a:p>
        </p:txBody>
      </p:sp>
      <p:pic>
        <p:nvPicPr>
          <p:cNvPr id="6" name="Afbeelding 5">
            <a:extLst>
              <a:ext uri="{FF2B5EF4-FFF2-40B4-BE49-F238E27FC236}">
                <a16:creationId xmlns:a16="http://schemas.microsoft.com/office/drawing/2014/main" id="{8227B0DE-BAE6-F249-DA99-387094A5604E}"/>
              </a:ext>
            </a:extLst>
          </p:cNvPr>
          <p:cNvPicPr>
            <a:picLocks noChangeAspect="1"/>
          </p:cNvPicPr>
          <p:nvPr/>
        </p:nvPicPr>
        <p:blipFill>
          <a:blip r:embed="rId4"/>
          <a:stretch>
            <a:fillRect/>
          </a:stretch>
        </p:blipFill>
        <p:spPr>
          <a:xfrm>
            <a:off x="7790213" y="200993"/>
            <a:ext cx="3195218" cy="2130145"/>
          </a:xfrm>
          <a:prstGeom prst="rect">
            <a:avLst/>
          </a:prstGeom>
        </p:spPr>
      </p:pic>
      <p:sp>
        <p:nvSpPr>
          <p:cNvPr id="4" name="Tekstvak 3">
            <a:extLst>
              <a:ext uri="{FF2B5EF4-FFF2-40B4-BE49-F238E27FC236}">
                <a16:creationId xmlns:a16="http://schemas.microsoft.com/office/drawing/2014/main" id="{90BEA441-9918-0A5B-3E0C-D703CD17E47A}"/>
              </a:ext>
            </a:extLst>
          </p:cNvPr>
          <p:cNvSpPr txBox="1"/>
          <p:nvPr/>
        </p:nvSpPr>
        <p:spPr>
          <a:xfrm>
            <a:off x="5799117" y="2529055"/>
            <a:ext cx="6097978" cy="3477875"/>
          </a:xfrm>
          <a:prstGeom prst="rect">
            <a:avLst/>
          </a:prstGeom>
          <a:noFill/>
        </p:spPr>
        <p:txBody>
          <a:bodyPr wrap="square">
            <a:spAutoFit/>
          </a:bodyPr>
          <a:lstStyle/>
          <a:p>
            <a:pPr marL="342900" lvl="0" indent="-342900">
              <a:buSzPts val="1000"/>
              <a:buFont typeface="Arial" panose="020B0604020202020204" pitchFamily="34" charset="0"/>
              <a:buChar char="•"/>
              <a:tabLst>
                <a:tab pos="457200" algn="l"/>
              </a:tabLst>
            </a:pPr>
            <a:r>
              <a:rPr lang="nl-BE" sz="2000" b="1">
                <a:solidFill>
                  <a:srgbClr val="2A5277"/>
                </a:solidFill>
                <a:latin typeface="Calibri" panose="020F0502020204030204" pitchFamily="34" charset="0"/>
                <a:ea typeface="Calibri" panose="020F0502020204030204" pitchFamily="34" charset="0"/>
              </a:rPr>
              <a:t>Theory</a:t>
            </a:r>
          </a:p>
          <a:p>
            <a:pPr marL="800100" lvl="1" indent="-342900">
              <a:buSzPts val="1000"/>
              <a:buFont typeface="Arial" panose="020B0604020202020204" pitchFamily="34" charset="0"/>
              <a:buChar char="•"/>
              <a:tabLst>
                <a:tab pos="457200" algn="l"/>
              </a:tabLst>
            </a:pPr>
            <a:r>
              <a:rPr lang="nl-BE" sz="2000" b="1">
                <a:solidFill>
                  <a:srgbClr val="2A5277"/>
                </a:solidFill>
                <a:effectLst/>
                <a:latin typeface="Calibri" panose="020F0502020204030204" pitchFamily="34" charset="0"/>
                <a:ea typeface="Calibri" panose="020F0502020204030204" pitchFamily="34" charset="0"/>
              </a:rPr>
              <a:t>What is QoS</a:t>
            </a:r>
          </a:p>
          <a:p>
            <a:pPr marL="800100" lvl="1" indent="-342900">
              <a:buSzPts val="1000"/>
              <a:buFont typeface="Arial" panose="020B0604020202020204" pitchFamily="34" charset="0"/>
              <a:buChar char="•"/>
              <a:tabLst>
                <a:tab pos="457200" algn="l"/>
              </a:tabLst>
            </a:pPr>
            <a:r>
              <a:rPr lang="nl-BE" sz="2000" b="1">
                <a:solidFill>
                  <a:srgbClr val="2A5277"/>
                </a:solidFill>
                <a:latin typeface="Calibri" panose="020F0502020204030204" pitchFamily="34" charset="0"/>
                <a:ea typeface="Calibri" panose="020F0502020204030204" pitchFamily="34" charset="0"/>
              </a:rPr>
              <a:t>Why using QoS</a:t>
            </a:r>
          </a:p>
          <a:p>
            <a:pPr marL="800100" lvl="1" indent="-342900">
              <a:buSzPts val="1000"/>
              <a:buFont typeface="Arial" panose="020B0604020202020204" pitchFamily="34" charset="0"/>
              <a:buChar char="•"/>
              <a:tabLst>
                <a:tab pos="457200" algn="l"/>
              </a:tabLst>
            </a:pPr>
            <a:r>
              <a:rPr lang="nl-BE" sz="2000" b="1">
                <a:solidFill>
                  <a:srgbClr val="2A5277"/>
                </a:solidFill>
                <a:effectLst/>
                <a:latin typeface="Calibri" panose="020F0502020204030204" pitchFamily="34" charset="0"/>
                <a:ea typeface="Calibri" panose="020F0502020204030204" pitchFamily="34" charset="0"/>
              </a:rPr>
              <a:t>How to implement QoS</a:t>
            </a:r>
          </a:p>
          <a:p>
            <a:pPr marL="342900" indent="-342900">
              <a:buSzPts val="1000"/>
              <a:buFont typeface="Arial" panose="020B0604020202020204" pitchFamily="34" charset="0"/>
              <a:buChar char="•"/>
              <a:tabLst>
                <a:tab pos="457200" algn="l"/>
              </a:tabLst>
            </a:pPr>
            <a:r>
              <a:rPr lang="nl-BE" sz="2000" b="1">
                <a:solidFill>
                  <a:srgbClr val="2A5277"/>
                </a:solidFill>
                <a:effectLst/>
                <a:latin typeface="Calibri" panose="020F0502020204030204" pitchFamily="34" charset="0"/>
                <a:ea typeface="Calibri" panose="020F0502020204030204" pitchFamily="34" charset="0"/>
              </a:rPr>
              <a:t>Practice</a:t>
            </a:r>
          </a:p>
          <a:p>
            <a:pPr marL="800100" lvl="1" indent="-342900">
              <a:buSzPts val="1000"/>
              <a:buFont typeface="Arial" panose="020B0604020202020204" pitchFamily="34" charset="0"/>
              <a:buChar char="•"/>
              <a:tabLst>
                <a:tab pos="457200" algn="l"/>
              </a:tabLst>
            </a:pPr>
            <a:r>
              <a:rPr lang="nl-BE" sz="2000" b="1">
                <a:solidFill>
                  <a:srgbClr val="2A5277"/>
                </a:solidFill>
                <a:effectLst/>
                <a:latin typeface="Calibri" panose="020F0502020204030204" pitchFamily="34" charset="0"/>
                <a:ea typeface="Calibri" panose="020F0502020204030204" pitchFamily="34" charset="0"/>
              </a:rPr>
              <a:t>Router basic configuration ROS V6 or V7</a:t>
            </a:r>
          </a:p>
          <a:p>
            <a:pPr marL="800100" lvl="1" indent="-342900">
              <a:buSzPts val="1000"/>
              <a:buFont typeface="Arial" panose="020B0604020202020204" pitchFamily="34" charset="0"/>
              <a:buChar char="•"/>
              <a:tabLst>
                <a:tab pos="457200" algn="l"/>
              </a:tabLst>
            </a:pPr>
            <a:r>
              <a:rPr lang="nl-BE" sz="2000" b="1">
                <a:solidFill>
                  <a:srgbClr val="2A5277"/>
                </a:solidFill>
                <a:effectLst/>
                <a:latin typeface="Calibri" panose="020F0502020204030204" pitchFamily="34" charset="0"/>
                <a:ea typeface="Calibri" panose="020F0502020204030204" pitchFamily="34" charset="0"/>
              </a:rPr>
              <a:t>Firewall</a:t>
            </a:r>
            <a:endParaRPr lang="nl-BE" sz="2000" b="1">
              <a:solidFill>
                <a:srgbClr val="2A5277"/>
              </a:solidFill>
              <a:latin typeface="Calibri" panose="020F0502020204030204" pitchFamily="34" charset="0"/>
              <a:ea typeface="Calibri" panose="020F0502020204030204" pitchFamily="34" charset="0"/>
            </a:endParaRPr>
          </a:p>
          <a:p>
            <a:pPr marL="800100" lvl="1" indent="-342900">
              <a:buSzPts val="1000"/>
              <a:buFont typeface="Arial" panose="020B0604020202020204" pitchFamily="34" charset="0"/>
              <a:buChar char="•"/>
              <a:tabLst>
                <a:tab pos="457200" algn="l"/>
              </a:tabLst>
            </a:pPr>
            <a:r>
              <a:rPr lang="nl-BE" sz="2000" b="1">
                <a:solidFill>
                  <a:srgbClr val="2A5277"/>
                </a:solidFill>
                <a:latin typeface="Calibri" panose="020F0502020204030204" pitchFamily="34" charset="0"/>
                <a:ea typeface="Calibri" panose="020F0502020204030204" pitchFamily="34" charset="0"/>
              </a:rPr>
              <a:t>Queue</a:t>
            </a:r>
          </a:p>
          <a:p>
            <a:pPr marL="342900" indent="-342900">
              <a:buSzPts val="1000"/>
              <a:buFont typeface="Arial" panose="020B0604020202020204" pitchFamily="34" charset="0"/>
              <a:buChar char="•"/>
              <a:tabLst>
                <a:tab pos="457200" algn="l"/>
              </a:tabLst>
            </a:pPr>
            <a:r>
              <a:rPr lang="nl-BE" sz="2000" b="1">
                <a:solidFill>
                  <a:srgbClr val="2A5277"/>
                </a:solidFill>
                <a:effectLst/>
                <a:latin typeface="Calibri" panose="020F0502020204030204" pitchFamily="34" charset="0"/>
                <a:ea typeface="Calibri" panose="020F0502020204030204" pitchFamily="34" charset="0"/>
              </a:rPr>
              <a:t>Testing</a:t>
            </a:r>
          </a:p>
          <a:p>
            <a:pPr marL="342900" indent="-342900">
              <a:buSzPts val="1000"/>
              <a:buFont typeface="Arial" panose="020B0604020202020204" pitchFamily="34" charset="0"/>
              <a:buChar char="•"/>
              <a:tabLst>
                <a:tab pos="457200" algn="l"/>
              </a:tabLst>
            </a:pPr>
            <a:r>
              <a:rPr lang="nl-BE" sz="2000" b="1">
                <a:solidFill>
                  <a:srgbClr val="2A5277"/>
                </a:solidFill>
                <a:latin typeface="Calibri" panose="020F0502020204030204" pitchFamily="34" charset="0"/>
                <a:ea typeface="Calibri" panose="020F0502020204030204" pitchFamily="34" charset="0"/>
              </a:rPr>
              <a:t>Play time / questions &amp; answers</a:t>
            </a:r>
          </a:p>
          <a:p>
            <a:pPr marL="342900" indent="-342900">
              <a:buSzPts val="1000"/>
              <a:buFont typeface="Arial" panose="020B0604020202020204" pitchFamily="34" charset="0"/>
              <a:buChar char="•"/>
              <a:tabLst>
                <a:tab pos="457200" algn="l"/>
              </a:tabLst>
            </a:pPr>
            <a:r>
              <a:rPr lang="nl-BE" sz="2000" b="1">
                <a:solidFill>
                  <a:srgbClr val="2A5277"/>
                </a:solidFill>
                <a:effectLst/>
                <a:latin typeface="Calibri" panose="020F0502020204030204" pitchFamily="34" charset="0"/>
                <a:ea typeface="Calibri" panose="020F0502020204030204" pitchFamily="34" charset="0"/>
              </a:rPr>
              <a:t>Quiz</a:t>
            </a:r>
            <a:endParaRPr lang="nl-BE" sz="2000" b="1" dirty="0">
              <a:solidFill>
                <a:srgbClr val="2A5277"/>
              </a:solidFill>
              <a:effectLst/>
              <a:latin typeface="Calibri" panose="020F0502020204030204" pitchFamily="34" charset="0"/>
              <a:ea typeface="Calibri" panose="020F0502020204030204" pitchFamily="34" charset="0"/>
            </a:endParaRPr>
          </a:p>
        </p:txBody>
      </p:sp>
      <p:pic>
        <p:nvPicPr>
          <p:cNvPr id="5" name="Picture 4" descr="A black and white sign&#10;&#10;Description automatically generated with low confidence">
            <a:extLst>
              <a:ext uri="{FF2B5EF4-FFF2-40B4-BE49-F238E27FC236}">
                <a16:creationId xmlns:a16="http://schemas.microsoft.com/office/drawing/2014/main" id="{4AF2BFBD-4006-AB0D-A7CE-DC2BB5C7D9D1}"/>
              </a:ext>
            </a:extLst>
          </p:cNvPr>
          <p:cNvPicPr>
            <a:picLocks noChangeAspect="1"/>
          </p:cNvPicPr>
          <p:nvPr/>
        </p:nvPicPr>
        <p:blipFill>
          <a:blip r:embed="rId5"/>
          <a:stretch>
            <a:fillRect/>
          </a:stretch>
        </p:blipFill>
        <p:spPr>
          <a:xfrm>
            <a:off x="232791" y="238870"/>
            <a:ext cx="2281808" cy="393968"/>
          </a:xfrm>
          <a:prstGeom prst="rect">
            <a:avLst/>
          </a:prstGeom>
        </p:spPr>
      </p:pic>
      <p:sp>
        <p:nvSpPr>
          <p:cNvPr id="7" name="Slide Number Placeholder 6">
            <a:extLst>
              <a:ext uri="{FF2B5EF4-FFF2-40B4-BE49-F238E27FC236}">
                <a16:creationId xmlns:a16="http://schemas.microsoft.com/office/drawing/2014/main" id="{956154E3-6A50-36CD-7B84-220BAAB16787}"/>
              </a:ext>
            </a:extLst>
          </p:cNvPr>
          <p:cNvSpPr>
            <a:spLocks noGrp="1"/>
          </p:cNvSpPr>
          <p:nvPr>
            <p:ph type="sldNum" sz="quarter" idx="12"/>
          </p:nvPr>
        </p:nvSpPr>
        <p:spPr/>
        <p:txBody>
          <a:bodyPr/>
          <a:lstStyle/>
          <a:p>
            <a:fld id="{F452A7EC-A02D-8140-837D-5AC37765D686}" type="slidenum">
              <a:rPr lang="nl-BE" smtClean="0"/>
              <a:t>2</a:t>
            </a:fld>
            <a:endParaRPr lang="nl-BE"/>
          </a:p>
        </p:txBody>
      </p:sp>
    </p:spTree>
    <p:extLst>
      <p:ext uri="{BB962C8B-B14F-4D97-AF65-F5344CB8AC3E}">
        <p14:creationId xmlns:p14="http://schemas.microsoft.com/office/powerpoint/2010/main" val="38233180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2" y="1205675"/>
            <a:ext cx="7268011" cy="548278"/>
          </a:xfrm>
        </p:spPr>
        <p:txBody>
          <a:bodyPr anchor="t" anchorCtr="0">
            <a:normAutofit/>
          </a:bodyPr>
          <a:lstStyle/>
          <a:p>
            <a:pPr algn="l"/>
            <a:r>
              <a:rPr lang="en-US" sz="2500" b="1" dirty="0"/>
              <a:t>Usage explanation</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7276937" y="3511866"/>
            <a:ext cx="4455512" cy="2785378"/>
          </a:xfrm>
          <a:prstGeom prst="rect">
            <a:avLst/>
          </a:prstGeom>
          <a:noFill/>
          <a:ln w="9525">
            <a:solidFill>
              <a:schemeClr val="tx1">
                <a:lumMod val="65000"/>
                <a:lumOff val="35000"/>
              </a:schemeClr>
            </a:solidFill>
          </a:ln>
        </p:spPr>
        <p:txBody>
          <a:bodyPr wrap="square" rtlCol="0">
            <a:spAutoFit/>
          </a:bodyPr>
          <a:lstStyle/>
          <a:p>
            <a:r>
              <a:rPr lang="en-US" sz="2000" b="1" u="sng" dirty="0"/>
              <a:t>Test some speed</a:t>
            </a:r>
          </a:p>
          <a:p>
            <a:endParaRPr lang="en-US" sz="1500" i="1" u="sng" dirty="0">
              <a:solidFill>
                <a:srgbClr val="2A5277"/>
              </a:solidFill>
            </a:endParaRPr>
          </a:p>
          <a:p>
            <a:r>
              <a:rPr lang="en-US" sz="2000" i="1" dirty="0"/>
              <a:t>Go to </a:t>
            </a:r>
            <a:r>
              <a:rPr lang="en-GB" sz="2000" b="1" i="0" dirty="0">
                <a:solidFill>
                  <a:srgbClr val="4472C4"/>
                </a:solidFill>
                <a:effectLst/>
                <a:latin typeface="Ubuntu" panose="020B0504030602030204" pitchFamily="34" charset="0"/>
                <a:hlinkClick r:id="rId5"/>
              </a:rPr>
              <a:t>https://t.ly/UpcKv</a:t>
            </a:r>
            <a:endParaRPr lang="en-GB" sz="2000" b="1" i="0" dirty="0">
              <a:solidFill>
                <a:srgbClr val="4472C4"/>
              </a:solidFill>
              <a:effectLst/>
              <a:latin typeface="Ubuntu" panose="020B0504030602030204" pitchFamily="34" charset="0"/>
            </a:endParaRPr>
          </a:p>
          <a:p>
            <a:endParaRPr lang="en-GB" sz="2000" b="1" dirty="0">
              <a:solidFill>
                <a:srgbClr val="4472C4"/>
              </a:solidFill>
              <a:latin typeface="Ubuntu" panose="020B0504030602030204" pitchFamily="34" charset="0"/>
            </a:endParaRPr>
          </a:p>
          <a:p>
            <a:r>
              <a:rPr lang="en-US" sz="2000" i="1" dirty="0">
                <a:solidFill>
                  <a:srgbClr val="C00000"/>
                </a:solidFill>
              </a:rPr>
              <a:t>And disable your sound before playing the video ;-)</a:t>
            </a:r>
          </a:p>
          <a:p>
            <a:endParaRPr lang="en-US" sz="2000" i="1" dirty="0">
              <a:solidFill>
                <a:srgbClr val="C00000"/>
              </a:solidFill>
            </a:endParaRPr>
          </a:p>
          <a:p>
            <a:r>
              <a:rPr lang="en-US" sz="2000" i="1" dirty="0"/>
              <a:t>Play the movie and watch the traffic monitor in your </a:t>
            </a:r>
            <a:r>
              <a:rPr lang="en-US" sz="2000" i="1" dirty="0" err="1"/>
              <a:t>Mikrotik</a:t>
            </a:r>
            <a:r>
              <a:rPr lang="en-US" sz="2000" i="1" dirty="0"/>
              <a:t> terminal.</a:t>
            </a:r>
          </a:p>
        </p:txBody>
      </p:sp>
      <p:pic>
        <p:nvPicPr>
          <p:cNvPr id="6" name="Afbeelding 5">
            <a:extLst>
              <a:ext uri="{FF2B5EF4-FFF2-40B4-BE49-F238E27FC236}">
                <a16:creationId xmlns:a16="http://schemas.microsoft.com/office/drawing/2014/main" id="{CAAE68F1-C3A2-542C-E8E8-59B4F041B99B}"/>
              </a:ext>
            </a:extLst>
          </p:cNvPr>
          <p:cNvPicPr>
            <a:picLocks noChangeAspect="1"/>
          </p:cNvPicPr>
          <p:nvPr/>
        </p:nvPicPr>
        <p:blipFill>
          <a:blip r:embed="rId6"/>
          <a:stretch>
            <a:fillRect/>
          </a:stretch>
        </p:blipFill>
        <p:spPr>
          <a:xfrm>
            <a:off x="1757548" y="2084467"/>
            <a:ext cx="4847628" cy="2985945"/>
          </a:xfrm>
          <a:prstGeom prst="rect">
            <a:avLst/>
          </a:prstGeom>
          <a:effectLst>
            <a:outerShdw blurRad="50800" dist="38100" algn="l" rotWithShape="0">
              <a:prstClr val="black">
                <a:alpha val="40000"/>
              </a:prstClr>
            </a:outerShdw>
            <a:softEdge rad="0"/>
          </a:effectLst>
        </p:spPr>
      </p:pic>
      <p:sp>
        <p:nvSpPr>
          <p:cNvPr id="3" name="Pijl: rechts 2">
            <a:extLst>
              <a:ext uri="{FF2B5EF4-FFF2-40B4-BE49-F238E27FC236}">
                <a16:creationId xmlns:a16="http://schemas.microsoft.com/office/drawing/2014/main" id="{0269285A-831A-45F4-BBF4-3ABB82AAEEA9}"/>
              </a:ext>
            </a:extLst>
          </p:cNvPr>
          <p:cNvSpPr/>
          <p:nvPr/>
        </p:nvSpPr>
        <p:spPr>
          <a:xfrm rot="10800000">
            <a:off x="6344271" y="4133623"/>
            <a:ext cx="964198" cy="2328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ack and white sign&#10;&#10;Description automatically generated with low confidence">
            <a:extLst>
              <a:ext uri="{FF2B5EF4-FFF2-40B4-BE49-F238E27FC236}">
                <a16:creationId xmlns:a16="http://schemas.microsoft.com/office/drawing/2014/main" id="{20D8A3E7-1650-30B3-A38A-2C0D69903781}"/>
              </a:ext>
            </a:extLst>
          </p:cNvPr>
          <p:cNvPicPr>
            <a:picLocks noChangeAspect="1"/>
          </p:cNvPicPr>
          <p:nvPr/>
        </p:nvPicPr>
        <p:blipFill>
          <a:blip r:embed="rId7"/>
          <a:stretch>
            <a:fillRect/>
          </a:stretch>
        </p:blipFill>
        <p:spPr>
          <a:xfrm>
            <a:off x="122961" y="6538912"/>
            <a:ext cx="1399482" cy="241629"/>
          </a:xfrm>
          <a:prstGeom prst="rect">
            <a:avLst/>
          </a:prstGeom>
        </p:spPr>
      </p:pic>
      <p:sp>
        <p:nvSpPr>
          <p:cNvPr id="5" name="Tekstvak 25">
            <a:extLst>
              <a:ext uri="{FF2B5EF4-FFF2-40B4-BE49-F238E27FC236}">
                <a16:creationId xmlns:a16="http://schemas.microsoft.com/office/drawing/2014/main" id="{87A8CE2D-610E-0595-2F4A-690E06465F66}"/>
              </a:ext>
            </a:extLst>
          </p:cNvPr>
          <p:cNvSpPr txBox="1"/>
          <p:nvPr/>
        </p:nvSpPr>
        <p:spPr>
          <a:xfrm>
            <a:off x="7324810" y="1947242"/>
            <a:ext cx="4455512" cy="1246495"/>
          </a:xfrm>
          <a:prstGeom prst="rect">
            <a:avLst/>
          </a:prstGeom>
          <a:noFill/>
          <a:ln w="9525">
            <a:solidFill>
              <a:schemeClr val="tx1">
                <a:lumMod val="65000"/>
                <a:lumOff val="35000"/>
              </a:schemeClr>
            </a:solidFill>
          </a:ln>
        </p:spPr>
        <p:txBody>
          <a:bodyPr wrap="square" rtlCol="0">
            <a:spAutoFit/>
          </a:bodyPr>
          <a:lstStyle/>
          <a:p>
            <a:r>
              <a:rPr lang="en-US" sz="2000" b="1" u="sng" dirty="0"/>
              <a:t>Monitor your interface speed</a:t>
            </a:r>
          </a:p>
          <a:p>
            <a:endParaRPr lang="en-US" sz="2000" i="1" u="sng" dirty="0">
              <a:solidFill>
                <a:srgbClr val="2A5277"/>
              </a:solidFill>
            </a:endParaRPr>
          </a:p>
          <a:p>
            <a:r>
              <a:rPr lang="en-US" sz="2000" i="1" dirty="0"/>
              <a:t>/interface monitor-traffic ether1</a:t>
            </a:r>
          </a:p>
          <a:p>
            <a:endParaRPr lang="en-US" sz="1500" i="1" dirty="0"/>
          </a:p>
        </p:txBody>
      </p:sp>
      <p:sp>
        <p:nvSpPr>
          <p:cNvPr id="7" name="Pijl: rechts 2">
            <a:extLst>
              <a:ext uri="{FF2B5EF4-FFF2-40B4-BE49-F238E27FC236}">
                <a16:creationId xmlns:a16="http://schemas.microsoft.com/office/drawing/2014/main" id="{C66C91E3-F49E-BC10-6C59-D644E8E869F1}"/>
              </a:ext>
            </a:extLst>
          </p:cNvPr>
          <p:cNvSpPr/>
          <p:nvPr/>
        </p:nvSpPr>
        <p:spPr>
          <a:xfrm rot="10800000">
            <a:off x="6396707" y="2520438"/>
            <a:ext cx="964198" cy="2328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a:extLst>
              <a:ext uri="{FF2B5EF4-FFF2-40B4-BE49-F238E27FC236}">
                <a16:creationId xmlns:a16="http://schemas.microsoft.com/office/drawing/2014/main" id="{5B24F8D0-40A9-298E-3A48-DAB7292CD9FE}"/>
              </a:ext>
            </a:extLst>
          </p:cNvPr>
          <p:cNvSpPr>
            <a:spLocks noGrp="1"/>
          </p:cNvSpPr>
          <p:nvPr>
            <p:ph type="sldNum" sz="quarter" idx="12"/>
          </p:nvPr>
        </p:nvSpPr>
        <p:spPr/>
        <p:txBody>
          <a:bodyPr/>
          <a:lstStyle/>
          <a:p>
            <a:fld id="{F452A7EC-A02D-8140-837D-5AC37765D686}" type="slidenum">
              <a:rPr lang="nl-BE" smtClean="0"/>
              <a:t>20</a:t>
            </a:fld>
            <a:endParaRPr lang="nl-BE"/>
          </a:p>
        </p:txBody>
      </p:sp>
    </p:spTree>
    <p:extLst>
      <p:ext uri="{BB962C8B-B14F-4D97-AF65-F5344CB8AC3E}">
        <p14:creationId xmlns:p14="http://schemas.microsoft.com/office/powerpoint/2010/main" val="41187550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2" y="1205675"/>
            <a:ext cx="7268011" cy="548278"/>
          </a:xfrm>
        </p:spPr>
        <p:txBody>
          <a:bodyPr anchor="t" anchorCtr="0">
            <a:normAutofit/>
          </a:bodyPr>
          <a:lstStyle/>
          <a:p>
            <a:pPr algn="l"/>
            <a:r>
              <a:rPr lang="en-US" sz="2500" b="1" dirty="0"/>
              <a:t>Firewall – Address list</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pic>
        <p:nvPicPr>
          <p:cNvPr id="4" name="Picture 3" descr="A black and white sign&#10;&#10;Description automatically generated with low confidence">
            <a:extLst>
              <a:ext uri="{FF2B5EF4-FFF2-40B4-BE49-F238E27FC236}">
                <a16:creationId xmlns:a16="http://schemas.microsoft.com/office/drawing/2014/main" id="{20D8A3E7-1650-30B3-A38A-2C0D69903781}"/>
              </a:ext>
            </a:extLst>
          </p:cNvPr>
          <p:cNvPicPr>
            <a:picLocks noChangeAspect="1"/>
          </p:cNvPicPr>
          <p:nvPr/>
        </p:nvPicPr>
        <p:blipFill>
          <a:blip r:embed="rId5"/>
          <a:stretch>
            <a:fillRect/>
          </a:stretch>
        </p:blipFill>
        <p:spPr>
          <a:xfrm>
            <a:off x="122961" y="6538912"/>
            <a:ext cx="1399482" cy="241629"/>
          </a:xfrm>
          <a:prstGeom prst="rect">
            <a:avLst/>
          </a:prstGeom>
        </p:spPr>
      </p:pic>
      <p:sp>
        <p:nvSpPr>
          <p:cNvPr id="8" name="Tekstvak 25">
            <a:extLst>
              <a:ext uri="{FF2B5EF4-FFF2-40B4-BE49-F238E27FC236}">
                <a16:creationId xmlns:a16="http://schemas.microsoft.com/office/drawing/2014/main" id="{85CE13EA-BD7C-F2D2-16CF-9A5EF2EA2407}"/>
              </a:ext>
            </a:extLst>
          </p:cNvPr>
          <p:cNvSpPr txBox="1"/>
          <p:nvPr/>
        </p:nvSpPr>
        <p:spPr>
          <a:xfrm>
            <a:off x="1900052" y="2191517"/>
            <a:ext cx="9880270" cy="769441"/>
          </a:xfrm>
          <a:prstGeom prst="rect">
            <a:avLst/>
          </a:prstGeom>
          <a:noFill/>
          <a:ln w="9525">
            <a:noFill/>
          </a:ln>
        </p:spPr>
        <p:txBody>
          <a:bodyPr wrap="square" rtlCol="0">
            <a:spAutoFit/>
          </a:bodyPr>
          <a:lstStyle/>
          <a:p>
            <a:r>
              <a:rPr lang="en-US" sz="2200" dirty="0"/>
              <a:t>Adding the streaming server addresses to the firewall address list of our </a:t>
            </a:r>
            <a:r>
              <a:rPr lang="en-US" sz="2200" dirty="0" err="1"/>
              <a:t>Mikrotik</a:t>
            </a:r>
            <a:r>
              <a:rPr lang="en-US" sz="2200" dirty="0"/>
              <a:t> router	</a:t>
            </a:r>
          </a:p>
        </p:txBody>
      </p:sp>
      <p:sp>
        <p:nvSpPr>
          <p:cNvPr id="9" name="Tekstvak 3">
            <a:extLst>
              <a:ext uri="{FF2B5EF4-FFF2-40B4-BE49-F238E27FC236}">
                <a16:creationId xmlns:a16="http://schemas.microsoft.com/office/drawing/2014/main" id="{2C12A453-775C-7BA7-54C1-F0389D25D57B}"/>
              </a:ext>
            </a:extLst>
          </p:cNvPr>
          <p:cNvSpPr txBox="1"/>
          <p:nvPr/>
        </p:nvSpPr>
        <p:spPr>
          <a:xfrm>
            <a:off x="1900052" y="3082317"/>
            <a:ext cx="9632326" cy="3139321"/>
          </a:xfrm>
          <a:prstGeom prst="rect">
            <a:avLst/>
          </a:prstGeom>
          <a:solidFill>
            <a:schemeClr val="tx1">
              <a:lumMod val="85000"/>
              <a:lumOff val="15000"/>
            </a:schemeClr>
          </a:solidFill>
        </p:spPr>
        <p:txBody>
          <a:bodyPr wrap="square">
            <a:spAutoFit/>
          </a:bodyPr>
          <a:lstStyle/>
          <a:p>
            <a:r>
              <a:rPr lang="en-GB" b="0" dirty="0">
                <a:solidFill>
                  <a:srgbClr val="D4D4D4"/>
                </a:solidFill>
                <a:effectLst/>
                <a:latin typeface="Menlo" panose="020B0609030804020204" pitchFamily="49" charset="0"/>
              </a:rPr>
              <a:t>/</a:t>
            </a:r>
            <a:r>
              <a:rPr lang="en-GB" b="0" dirty="0" err="1">
                <a:solidFill>
                  <a:srgbClr val="DCDCAA"/>
                </a:solidFill>
                <a:effectLst/>
                <a:latin typeface="Menlo" panose="020B0609030804020204" pitchFamily="49" charset="0"/>
              </a:rPr>
              <a:t>ip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firewall</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address</a:t>
            </a:r>
            <a:r>
              <a:rPr lang="en-GB" b="0" dirty="0">
                <a:solidFill>
                  <a:srgbClr val="D4D4D4"/>
                </a:solidFill>
                <a:effectLst/>
                <a:latin typeface="Menlo" panose="020B0609030804020204" pitchFamily="49" charset="0"/>
              </a:rPr>
              <a:t>-</a:t>
            </a:r>
            <a:r>
              <a:rPr lang="en-GB" b="0" dirty="0">
                <a:solidFill>
                  <a:srgbClr val="569CD6"/>
                </a:solidFill>
                <a:effectLst/>
                <a:latin typeface="Menlo" panose="020B0609030804020204" pitchFamily="49" charset="0"/>
              </a:rPr>
              <a:t>list</a:t>
            </a: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address</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176.58.30.0/24</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list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addrl</a:t>
            </a:r>
            <a:r>
              <a:rPr lang="en-GB" b="0" dirty="0">
                <a:solidFill>
                  <a:srgbClr val="4EC9B0"/>
                </a:solidFill>
                <a:effectLst/>
                <a:latin typeface="Menlo" panose="020B0609030804020204" pitchFamily="49" charset="0"/>
              </a:rPr>
              <a:t>-TVO</a:t>
            </a:r>
            <a:r>
              <a:rPr lang="en-GB" dirty="0">
                <a:solidFill>
                  <a:srgbClr val="D4D4D4"/>
                </a:solidFill>
                <a:latin typeface="Menlo" panose="020B0609030804020204" pitchFamily="49" charset="0"/>
              </a:rPr>
              <a:t>\</a:t>
            </a:r>
          </a:p>
          <a:p>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TVoost</a:t>
            </a:r>
            <a:r>
              <a:rPr lang="en-GB" b="0" dirty="0">
                <a:solidFill>
                  <a:srgbClr val="4EC9B0"/>
                </a:solidFill>
                <a:effectLst/>
                <a:latin typeface="Menlo" panose="020B0609030804020204" pitchFamily="49" charset="0"/>
              </a:rPr>
              <a:t>-non-live-content-streaming-servers</a:t>
            </a: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address</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93.123.38.0/24</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list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addrl</a:t>
            </a:r>
            <a:r>
              <a:rPr lang="en-GB" b="0" dirty="0">
                <a:solidFill>
                  <a:srgbClr val="4EC9B0"/>
                </a:solidFill>
                <a:effectLst/>
                <a:latin typeface="Menlo" panose="020B0609030804020204" pitchFamily="49" charset="0"/>
              </a:rPr>
              <a:t>-TVO</a:t>
            </a:r>
            <a:r>
              <a:rPr lang="en-GB" dirty="0">
                <a:solidFill>
                  <a:srgbClr val="D4D4D4"/>
                </a:solidFill>
                <a:latin typeface="Menlo" panose="020B0609030804020204" pitchFamily="49" charset="0"/>
              </a:rPr>
              <a:t>\</a:t>
            </a:r>
          </a:p>
          <a:p>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TVoost</a:t>
            </a:r>
            <a:r>
              <a:rPr lang="en-GB" b="0" dirty="0">
                <a:solidFill>
                  <a:srgbClr val="4EC9B0"/>
                </a:solidFill>
                <a:effectLst/>
                <a:latin typeface="Menlo" panose="020B0609030804020204" pitchFamily="49" charset="0"/>
              </a:rPr>
              <a:t>-live-content-streaming-servers</a:t>
            </a:r>
          </a:p>
          <a:p>
            <a:endParaRPr lang="en-GB" dirty="0">
              <a:solidFill>
                <a:srgbClr val="4EC9B0"/>
              </a:solidFill>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address</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176.58.31.0/24</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list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addrl</a:t>
            </a:r>
            <a:r>
              <a:rPr lang="en-GB" b="0" dirty="0">
                <a:solidFill>
                  <a:srgbClr val="4EC9B0"/>
                </a:solidFill>
                <a:effectLst/>
                <a:latin typeface="Menlo" panose="020B0609030804020204" pitchFamily="49" charset="0"/>
              </a:rPr>
              <a:t>-TVO</a:t>
            </a:r>
            <a:r>
              <a:rPr lang="en-GB" dirty="0">
                <a:solidFill>
                  <a:srgbClr val="D4D4D4"/>
                </a:solidFill>
                <a:latin typeface="Menlo" panose="020B0609030804020204" pitchFamily="49" charset="0"/>
              </a:rPr>
              <a:t>\</a:t>
            </a:r>
          </a:p>
          <a:p>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TVoost</a:t>
            </a:r>
            <a:r>
              <a:rPr lang="en-GB" b="0" dirty="0">
                <a:solidFill>
                  <a:srgbClr val="4EC9B0"/>
                </a:solidFill>
                <a:effectLst/>
                <a:latin typeface="Menlo" panose="020B0609030804020204" pitchFamily="49" charset="0"/>
              </a:rPr>
              <a:t>-live-content-streaming-servers</a:t>
            </a:r>
            <a:endParaRPr lang="en-GB" b="0" dirty="0">
              <a:solidFill>
                <a:srgbClr val="D4D4D4"/>
              </a:solidFill>
              <a:effectLst/>
              <a:latin typeface="Menlo" panose="020B0609030804020204" pitchFamily="49" charset="0"/>
            </a:endParaRPr>
          </a:p>
          <a:p>
            <a:endParaRPr lang="en-GB" b="0" dirty="0">
              <a:solidFill>
                <a:srgbClr val="D4D4D4"/>
              </a:solidFill>
              <a:effectLst/>
              <a:latin typeface="Menlo" panose="020B0609030804020204" pitchFamily="49" charset="0"/>
            </a:endParaRPr>
          </a:p>
        </p:txBody>
      </p:sp>
      <p:sp>
        <p:nvSpPr>
          <p:cNvPr id="10" name="Tekstvak 25">
            <a:extLst>
              <a:ext uri="{FF2B5EF4-FFF2-40B4-BE49-F238E27FC236}">
                <a16:creationId xmlns:a16="http://schemas.microsoft.com/office/drawing/2014/main" id="{B94E88E9-DC5C-83E7-DD64-BDFFB022B8C4}"/>
              </a:ext>
            </a:extLst>
          </p:cNvPr>
          <p:cNvSpPr txBox="1"/>
          <p:nvPr/>
        </p:nvSpPr>
        <p:spPr>
          <a:xfrm>
            <a:off x="1842212" y="6346154"/>
            <a:ext cx="9880270" cy="430887"/>
          </a:xfrm>
          <a:prstGeom prst="rect">
            <a:avLst/>
          </a:prstGeom>
          <a:noFill/>
          <a:ln w="9525">
            <a:noFill/>
          </a:ln>
        </p:spPr>
        <p:txBody>
          <a:bodyPr wrap="square" rtlCol="0">
            <a:spAutoFit/>
          </a:bodyPr>
          <a:lstStyle/>
          <a:p>
            <a:r>
              <a:rPr lang="en-US" sz="2200" dirty="0"/>
              <a:t>We will use this addresses in our firewall mangle rules to mark our connections	</a:t>
            </a:r>
          </a:p>
        </p:txBody>
      </p:sp>
      <p:sp>
        <p:nvSpPr>
          <p:cNvPr id="3" name="Slide Number Placeholder 2">
            <a:extLst>
              <a:ext uri="{FF2B5EF4-FFF2-40B4-BE49-F238E27FC236}">
                <a16:creationId xmlns:a16="http://schemas.microsoft.com/office/drawing/2014/main" id="{341B6687-3330-197F-A5E6-8F1AE27D7507}"/>
              </a:ext>
            </a:extLst>
          </p:cNvPr>
          <p:cNvSpPr>
            <a:spLocks noGrp="1"/>
          </p:cNvSpPr>
          <p:nvPr>
            <p:ph type="sldNum" sz="quarter" idx="12"/>
          </p:nvPr>
        </p:nvSpPr>
        <p:spPr/>
        <p:txBody>
          <a:bodyPr/>
          <a:lstStyle/>
          <a:p>
            <a:fld id="{F452A7EC-A02D-8140-837D-5AC37765D686}" type="slidenum">
              <a:rPr lang="nl-BE" smtClean="0"/>
              <a:t>21</a:t>
            </a:fld>
            <a:endParaRPr lang="nl-BE"/>
          </a:p>
        </p:txBody>
      </p:sp>
    </p:spTree>
    <p:extLst>
      <p:ext uri="{BB962C8B-B14F-4D97-AF65-F5344CB8AC3E}">
        <p14:creationId xmlns:p14="http://schemas.microsoft.com/office/powerpoint/2010/main" val="4155609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304106" cy="548278"/>
          </a:xfrm>
        </p:spPr>
        <p:txBody>
          <a:bodyPr anchor="t" anchorCtr="0">
            <a:normAutofit/>
          </a:bodyPr>
          <a:lstStyle/>
          <a:p>
            <a:pPr algn="l"/>
            <a:r>
              <a:rPr lang="en-US" sz="2500" b="1" dirty="0"/>
              <a:t>Firewall - Mangle rules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pic>
        <p:nvPicPr>
          <p:cNvPr id="3" name="Picture 2" descr="A black and white sign&#10;&#10;Description automatically generated with low confidence">
            <a:extLst>
              <a:ext uri="{FF2B5EF4-FFF2-40B4-BE49-F238E27FC236}">
                <a16:creationId xmlns:a16="http://schemas.microsoft.com/office/drawing/2014/main" id="{A3A91150-737B-6DE8-5440-2717254CC9F7}"/>
              </a:ext>
            </a:extLst>
          </p:cNvPr>
          <p:cNvPicPr>
            <a:picLocks noChangeAspect="1"/>
          </p:cNvPicPr>
          <p:nvPr/>
        </p:nvPicPr>
        <p:blipFill>
          <a:blip r:embed="rId5"/>
          <a:stretch>
            <a:fillRect/>
          </a:stretch>
        </p:blipFill>
        <p:spPr>
          <a:xfrm>
            <a:off x="122961" y="6538912"/>
            <a:ext cx="1399482" cy="241629"/>
          </a:xfrm>
          <a:prstGeom prst="rect">
            <a:avLst/>
          </a:prstGeom>
        </p:spPr>
      </p:pic>
      <p:sp>
        <p:nvSpPr>
          <p:cNvPr id="5" name="Tekstvak 25">
            <a:extLst>
              <a:ext uri="{FF2B5EF4-FFF2-40B4-BE49-F238E27FC236}">
                <a16:creationId xmlns:a16="http://schemas.microsoft.com/office/drawing/2014/main" id="{789CB6F6-8152-6BC0-9125-79CD6F5333FD}"/>
              </a:ext>
            </a:extLst>
          </p:cNvPr>
          <p:cNvSpPr txBox="1"/>
          <p:nvPr/>
        </p:nvSpPr>
        <p:spPr>
          <a:xfrm>
            <a:off x="1900052" y="2191517"/>
            <a:ext cx="9880270" cy="769441"/>
          </a:xfrm>
          <a:prstGeom prst="rect">
            <a:avLst/>
          </a:prstGeom>
          <a:noFill/>
          <a:ln w="9525">
            <a:noFill/>
          </a:ln>
        </p:spPr>
        <p:txBody>
          <a:bodyPr wrap="square" rtlCol="0">
            <a:spAutoFit/>
          </a:bodyPr>
          <a:lstStyle/>
          <a:p>
            <a:r>
              <a:rPr lang="en-US" sz="2200" dirty="0"/>
              <a:t>Adding the mangle rule that will mark the connections to </a:t>
            </a:r>
            <a:r>
              <a:rPr lang="en-US" sz="2200" dirty="0" err="1"/>
              <a:t>TVoost</a:t>
            </a:r>
            <a:r>
              <a:rPr lang="en-US" sz="2200" dirty="0"/>
              <a:t> based on the Address list	</a:t>
            </a:r>
          </a:p>
        </p:txBody>
      </p:sp>
      <p:sp>
        <p:nvSpPr>
          <p:cNvPr id="9" name="Tekstvak 3">
            <a:extLst>
              <a:ext uri="{FF2B5EF4-FFF2-40B4-BE49-F238E27FC236}">
                <a16:creationId xmlns:a16="http://schemas.microsoft.com/office/drawing/2014/main" id="{2D5CD166-C5F1-EDDB-B47C-455A50643BB5}"/>
              </a:ext>
            </a:extLst>
          </p:cNvPr>
          <p:cNvSpPr txBox="1"/>
          <p:nvPr/>
        </p:nvSpPr>
        <p:spPr>
          <a:xfrm>
            <a:off x="1900052" y="3082317"/>
            <a:ext cx="9632326" cy="2031325"/>
          </a:xfrm>
          <a:prstGeom prst="rect">
            <a:avLst/>
          </a:prstGeom>
          <a:solidFill>
            <a:schemeClr val="tx1">
              <a:lumMod val="85000"/>
              <a:lumOff val="15000"/>
            </a:schemeClr>
          </a:solidFill>
        </p:spPr>
        <p:txBody>
          <a:bodyPr wrap="square">
            <a:spAutoFit/>
          </a:bodyPr>
          <a:lstStyle/>
          <a:p>
            <a:r>
              <a:rPr lang="en-GB" b="0" dirty="0">
                <a:solidFill>
                  <a:srgbClr val="D4D4D4"/>
                </a:solidFill>
                <a:effectLst/>
                <a:latin typeface="Menlo" panose="020B0609030804020204" pitchFamily="49" charset="0"/>
              </a:rPr>
              <a:t>/</a:t>
            </a:r>
            <a:r>
              <a:rPr lang="en-GB" b="0" dirty="0" err="1">
                <a:solidFill>
                  <a:srgbClr val="DCDCAA"/>
                </a:solidFill>
                <a:effectLst/>
                <a:latin typeface="Menlo" panose="020B0609030804020204" pitchFamily="49" charset="0"/>
              </a:rPr>
              <a:t>ip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firewall</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mangle</a:t>
            </a: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action</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mark-connection</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chain</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prerouting</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connection</a:t>
            </a:r>
            <a:r>
              <a:rPr lang="en-GB" b="0" dirty="0">
                <a:solidFill>
                  <a:srgbClr val="D4D4D4"/>
                </a:solidFill>
                <a:effectLst/>
                <a:latin typeface="Menlo" panose="020B0609030804020204" pitchFamily="49" charset="0"/>
              </a:rPr>
              <a:t>-mark=</a:t>
            </a:r>
            <a:r>
              <a:rPr lang="en-GB" b="0" dirty="0">
                <a:solidFill>
                  <a:srgbClr val="4EC9B0"/>
                </a:solidFill>
                <a:effectLst/>
                <a:latin typeface="Menlo" panose="020B0609030804020204" pitchFamily="49" charset="0"/>
              </a:rPr>
              <a:t>no-mark\</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connection-state</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new</a:t>
            </a:r>
            <a:r>
              <a:rPr lang="en-GB" b="0" dirty="0">
                <a:solidFill>
                  <a:srgbClr val="D4D4D4"/>
                </a:solidFill>
                <a:effectLst/>
                <a:latin typeface="Menlo" panose="020B0609030804020204" pitchFamily="49" charset="0"/>
              </a:rPr>
              <a:t> </a:t>
            </a:r>
            <a:r>
              <a:rPr lang="en-GB" b="0" dirty="0" err="1">
                <a:solidFill>
                  <a:srgbClr val="569CD6"/>
                </a:solidFill>
                <a:effectLst/>
                <a:latin typeface="Menlo" panose="020B0609030804020204" pitchFamily="49" charset="0"/>
              </a:rPr>
              <a:t>dst</a:t>
            </a:r>
            <a:r>
              <a:rPr lang="en-GB" b="0" dirty="0">
                <a:solidFill>
                  <a:srgbClr val="569CD6"/>
                </a:solidFill>
                <a:effectLst/>
                <a:latin typeface="Menlo" panose="020B0609030804020204" pitchFamily="49" charset="0"/>
              </a:rPr>
              <a:t>-address</a:t>
            </a:r>
            <a:r>
              <a:rPr lang="en-GB" b="0" dirty="0">
                <a:solidFill>
                  <a:srgbClr val="D4D4D4"/>
                </a:solidFill>
                <a:effectLst/>
                <a:latin typeface="Menlo" panose="020B0609030804020204" pitchFamily="49" charset="0"/>
              </a:rPr>
              <a:t>-</a:t>
            </a:r>
            <a:r>
              <a:rPr lang="en-GB" b="0" dirty="0">
                <a:solidFill>
                  <a:srgbClr val="569CD6"/>
                </a:solidFill>
                <a:effectLst/>
                <a:latin typeface="Menlo" panose="020B0609030804020204" pitchFamily="49" charset="0"/>
              </a:rPr>
              <a:t>list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addrl</a:t>
            </a:r>
            <a:r>
              <a:rPr lang="en-GB" b="0" dirty="0">
                <a:solidFill>
                  <a:srgbClr val="4EC9B0"/>
                </a:solidFill>
                <a:effectLst/>
                <a:latin typeface="Menlo" panose="020B0609030804020204" pitchFamily="49" charset="0"/>
              </a:rPr>
              <a:t>-TVO</a:t>
            </a:r>
            <a:r>
              <a:rPr lang="en-GB" dirty="0">
                <a:solidFill>
                  <a:srgbClr val="D4D4D4"/>
                </a:solidFill>
                <a:latin typeface="Menlo" panose="020B0609030804020204" pitchFamily="49" charset="0"/>
              </a:rPr>
              <a:t> </a:t>
            </a:r>
            <a:r>
              <a:rPr lang="en-GB" b="0" dirty="0">
                <a:solidFill>
                  <a:srgbClr val="DCDCAA"/>
                </a:solidFill>
                <a:effectLst/>
                <a:latin typeface="Menlo" panose="020B0609030804020204" pitchFamily="49" charset="0"/>
              </a:rPr>
              <a:t>log</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yes</a:t>
            </a:r>
            <a:r>
              <a:rPr lang="en-GB" dirty="0">
                <a:solidFill>
                  <a:srgbClr val="D4D4D4"/>
                </a:solidFill>
                <a:latin typeface="Menlo" panose="020B0609030804020204" pitchFamily="49" charset="0"/>
              </a:rPr>
              <a:t>\</a:t>
            </a:r>
          </a:p>
          <a:p>
            <a:r>
              <a:rPr lang="en-GB" b="0" dirty="0">
                <a:solidFill>
                  <a:srgbClr val="DCDCAA"/>
                </a:solidFill>
                <a:effectLst/>
                <a:latin typeface="Menlo" panose="020B0609030804020204" pitchFamily="49" charset="0"/>
              </a:rPr>
              <a:t>log</a:t>
            </a:r>
            <a:r>
              <a:rPr lang="en-GB" b="0" dirty="0">
                <a:solidFill>
                  <a:srgbClr val="D4D4D4"/>
                </a:solidFill>
                <a:effectLst/>
                <a:latin typeface="Menlo" panose="020B0609030804020204" pitchFamily="49" charset="0"/>
              </a:rPr>
              <a:t>-</a:t>
            </a:r>
            <a:r>
              <a:rPr lang="en-GB" b="0" dirty="0">
                <a:solidFill>
                  <a:srgbClr val="569CD6"/>
                </a:solidFill>
                <a:effectLst/>
                <a:latin typeface="Menlo" panose="020B0609030804020204" pitchFamily="49" charset="0"/>
              </a:rPr>
              <a:t>prefix</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cm_tvo</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new-connection-mark</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cm_tvo</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passthrough</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yes\</a:t>
            </a:r>
          </a:p>
          <a:p>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Connections-</a:t>
            </a:r>
            <a:r>
              <a:rPr lang="en-GB" b="0" dirty="0" err="1">
                <a:solidFill>
                  <a:srgbClr val="4EC9B0"/>
                </a:solidFill>
                <a:effectLst/>
                <a:latin typeface="Menlo" panose="020B0609030804020204" pitchFamily="49" charset="0"/>
              </a:rPr>
              <a:t>mark_to_TVoost</a:t>
            </a:r>
            <a:endParaRPr lang="en-GB" b="0" dirty="0">
              <a:solidFill>
                <a:srgbClr val="D4D4D4"/>
              </a:solidFill>
              <a:effectLst/>
              <a:latin typeface="Menlo" panose="020B0609030804020204" pitchFamily="49" charset="0"/>
            </a:endParaRPr>
          </a:p>
          <a:p>
            <a:endParaRPr lang="en-GB" b="0" dirty="0">
              <a:solidFill>
                <a:srgbClr val="D4D4D4"/>
              </a:solidFill>
              <a:effectLst/>
              <a:latin typeface="Menlo" panose="020B0609030804020204" pitchFamily="49" charset="0"/>
            </a:endParaRPr>
          </a:p>
        </p:txBody>
      </p:sp>
      <p:sp>
        <p:nvSpPr>
          <p:cNvPr id="10" name="Tekstvak 25">
            <a:extLst>
              <a:ext uri="{FF2B5EF4-FFF2-40B4-BE49-F238E27FC236}">
                <a16:creationId xmlns:a16="http://schemas.microsoft.com/office/drawing/2014/main" id="{1E72F784-857B-589A-9A34-4EDAD7B3C2BB}"/>
              </a:ext>
            </a:extLst>
          </p:cNvPr>
          <p:cNvSpPr txBox="1"/>
          <p:nvPr/>
        </p:nvSpPr>
        <p:spPr>
          <a:xfrm>
            <a:off x="1900052" y="5652325"/>
            <a:ext cx="9880270" cy="430887"/>
          </a:xfrm>
          <a:prstGeom prst="rect">
            <a:avLst/>
          </a:prstGeom>
          <a:noFill/>
          <a:ln w="9525">
            <a:noFill/>
          </a:ln>
        </p:spPr>
        <p:txBody>
          <a:bodyPr wrap="square" rtlCol="0">
            <a:spAutoFit/>
          </a:bodyPr>
          <a:lstStyle/>
          <a:p>
            <a:r>
              <a:rPr lang="en-US" sz="2200" dirty="0"/>
              <a:t>We will use this mangle rule to mark our packets later in the traffic flow</a:t>
            </a:r>
          </a:p>
        </p:txBody>
      </p:sp>
      <p:sp>
        <p:nvSpPr>
          <p:cNvPr id="2" name="Slide Number Placeholder 1">
            <a:extLst>
              <a:ext uri="{FF2B5EF4-FFF2-40B4-BE49-F238E27FC236}">
                <a16:creationId xmlns:a16="http://schemas.microsoft.com/office/drawing/2014/main" id="{A0DFF604-611B-0401-133E-063768A1A258}"/>
              </a:ext>
            </a:extLst>
          </p:cNvPr>
          <p:cNvSpPr>
            <a:spLocks noGrp="1"/>
          </p:cNvSpPr>
          <p:nvPr>
            <p:ph type="sldNum" sz="quarter" idx="12"/>
          </p:nvPr>
        </p:nvSpPr>
        <p:spPr/>
        <p:txBody>
          <a:bodyPr/>
          <a:lstStyle/>
          <a:p>
            <a:fld id="{F452A7EC-A02D-8140-837D-5AC37765D686}" type="slidenum">
              <a:rPr lang="nl-BE" smtClean="0"/>
              <a:t>22</a:t>
            </a:fld>
            <a:endParaRPr lang="nl-BE"/>
          </a:p>
        </p:txBody>
      </p:sp>
    </p:spTree>
    <p:extLst>
      <p:ext uri="{BB962C8B-B14F-4D97-AF65-F5344CB8AC3E}">
        <p14:creationId xmlns:p14="http://schemas.microsoft.com/office/powerpoint/2010/main" val="10659668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304106" cy="548278"/>
          </a:xfrm>
        </p:spPr>
        <p:txBody>
          <a:bodyPr anchor="t" anchorCtr="0">
            <a:normAutofit/>
          </a:bodyPr>
          <a:lstStyle/>
          <a:p>
            <a:pPr algn="l"/>
            <a:r>
              <a:rPr lang="en-US" sz="2500" b="1" dirty="0"/>
              <a:t>Firewall - Mangle rules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pic>
        <p:nvPicPr>
          <p:cNvPr id="3" name="Picture 2" descr="A black and white sign&#10;&#10;Description automatically generated with low confidence">
            <a:extLst>
              <a:ext uri="{FF2B5EF4-FFF2-40B4-BE49-F238E27FC236}">
                <a16:creationId xmlns:a16="http://schemas.microsoft.com/office/drawing/2014/main" id="{A3A91150-737B-6DE8-5440-2717254CC9F7}"/>
              </a:ext>
            </a:extLst>
          </p:cNvPr>
          <p:cNvPicPr>
            <a:picLocks noChangeAspect="1"/>
          </p:cNvPicPr>
          <p:nvPr/>
        </p:nvPicPr>
        <p:blipFill>
          <a:blip r:embed="rId5"/>
          <a:stretch>
            <a:fillRect/>
          </a:stretch>
        </p:blipFill>
        <p:spPr>
          <a:xfrm>
            <a:off x="122961" y="6538912"/>
            <a:ext cx="1399482" cy="241629"/>
          </a:xfrm>
          <a:prstGeom prst="rect">
            <a:avLst/>
          </a:prstGeom>
        </p:spPr>
      </p:pic>
      <p:sp>
        <p:nvSpPr>
          <p:cNvPr id="5" name="Tekstvak 25">
            <a:extLst>
              <a:ext uri="{FF2B5EF4-FFF2-40B4-BE49-F238E27FC236}">
                <a16:creationId xmlns:a16="http://schemas.microsoft.com/office/drawing/2014/main" id="{789CB6F6-8152-6BC0-9125-79CD6F5333FD}"/>
              </a:ext>
            </a:extLst>
          </p:cNvPr>
          <p:cNvSpPr txBox="1"/>
          <p:nvPr/>
        </p:nvSpPr>
        <p:spPr>
          <a:xfrm>
            <a:off x="1900052" y="2191517"/>
            <a:ext cx="9880270" cy="769441"/>
          </a:xfrm>
          <a:prstGeom prst="rect">
            <a:avLst/>
          </a:prstGeom>
          <a:noFill/>
          <a:ln w="9525">
            <a:noFill/>
          </a:ln>
        </p:spPr>
        <p:txBody>
          <a:bodyPr wrap="square" rtlCol="0">
            <a:spAutoFit/>
          </a:bodyPr>
          <a:lstStyle/>
          <a:p>
            <a:r>
              <a:rPr lang="en-US" sz="2200" dirty="0"/>
              <a:t>Adding the mangle rule that will mark the connections of all the </a:t>
            </a:r>
            <a:r>
              <a:rPr lang="en-US" sz="2200" dirty="0" err="1"/>
              <a:t>udp</a:t>
            </a:r>
            <a:r>
              <a:rPr lang="en-US" sz="2200" dirty="0"/>
              <a:t> traffic that is not from </a:t>
            </a:r>
            <a:r>
              <a:rPr lang="en-US" sz="2200" dirty="0" err="1"/>
              <a:t>TVoost</a:t>
            </a:r>
            <a:endParaRPr lang="en-US" sz="2200" dirty="0"/>
          </a:p>
        </p:txBody>
      </p:sp>
      <p:sp>
        <p:nvSpPr>
          <p:cNvPr id="9" name="Tekstvak 3">
            <a:extLst>
              <a:ext uri="{FF2B5EF4-FFF2-40B4-BE49-F238E27FC236}">
                <a16:creationId xmlns:a16="http://schemas.microsoft.com/office/drawing/2014/main" id="{2D5CD166-C5F1-EDDB-B47C-455A50643BB5}"/>
              </a:ext>
            </a:extLst>
          </p:cNvPr>
          <p:cNvSpPr txBox="1"/>
          <p:nvPr/>
        </p:nvSpPr>
        <p:spPr>
          <a:xfrm>
            <a:off x="1900052" y="3082317"/>
            <a:ext cx="9632326" cy="2308324"/>
          </a:xfrm>
          <a:prstGeom prst="rect">
            <a:avLst/>
          </a:prstGeom>
          <a:solidFill>
            <a:schemeClr val="tx1">
              <a:lumMod val="85000"/>
              <a:lumOff val="15000"/>
            </a:schemeClr>
          </a:solidFill>
        </p:spPr>
        <p:txBody>
          <a:bodyPr wrap="square">
            <a:spAutoFit/>
          </a:bodyPr>
          <a:lstStyle/>
          <a:p>
            <a:r>
              <a:rPr lang="en-GB" b="0" dirty="0">
                <a:solidFill>
                  <a:srgbClr val="D4D4D4"/>
                </a:solidFill>
                <a:effectLst/>
                <a:latin typeface="Menlo" panose="020B0609030804020204" pitchFamily="49" charset="0"/>
              </a:rPr>
              <a:t>/</a:t>
            </a:r>
            <a:r>
              <a:rPr lang="en-GB" b="0" dirty="0" err="1">
                <a:solidFill>
                  <a:srgbClr val="DCDCAA"/>
                </a:solidFill>
                <a:effectLst/>
                <a:latin typeface="Menlo" panose="020B0609030804020204" pitchFamily="49" charset="0"/>
              </a:rPr>
              <a:t>ip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firewall</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mangle</a:t>
            </a: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action</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mark-connection</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chain</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prerouting</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connection</a:t>
            </a:r>
            <a:r>
              <a:rPr lang="en-GB" b="0" dirty="0">
                <a:solidFill>
                  <a:srgbClr val="D4D4D4"/>
                </a:solidFill>
                <a:effectLst/>
                <a:latin typeface="Menlo" panose="020B0609030804020204" pitchFamily="49" charset="0"/>
              </a:rPr>
              <a:t>-mark=</a:t>
            </a:r>
            <a:r>
              <a:rPr lang="en-GB" b="0" dirty="0">
                <a:solidFill>
                  <a:srgbClr val="4EC9B0"/>
                </a:solidFill>
                <a:effectLst/>
                <a:latin typeface="Menlo" panose="020B0609030804020204" pitchFamily="49" charset="0"/>
              </a:rPr>
              <a:t>no-mark\</a:t>
            </a:r>
          </a:p>
          <a:p>
            <a:r>
              <a:rPr lang="en-GB" b="0" dirty="0">
                <a:solidFill>
                  <a:srgbClr val="569CD6"/>
                </a:solidFill>
                <a:effectLst/>
                <a:latin typeface="Menlo" panose="020B0609030804020204" pitchFamily="49" charset="0"/>
              </a:rPr>
              <a:t>connection-state</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new</a:t>
            </a:r>
            <a:r>
              <a:rPr lang="en-GB" b="0" dirty="0">
                <a:solidFill>
                  <a:srgbClr val="D4D4D4"/>
                </a:solidFill>
                <a:effectLst/>
                <a:latin typeface="Menlo" panose="020B0609030804020204" pitchFamily="49" charset="0"/>
              </a:rPr>
              <a:t> </a:t>
            </a:r>
            <a:r>
              <a:rPr lang="en-GB" b="0" dirty="0" err="1">
                <a:solidFill>
                  <a:srgbClr val="569CD6"/>
                </a:solidFill>
                <a:effectLst/>
                <a:latin typeface="Menlo" panose="020B0609030804020204" pitchFamily="49" charset="0"/>
              </a:rPr>
              <a:t>dst</a:t>
            </a:r>
            <a:r>
              <a:rPr lang="en-GB" b="0" dirty="0">
                <a:solidFill>
                  <a:srgbClr val="569CD6"/>
                </a:solidFill>
                <a:effectLst/>
                <a:latin typeface="Menlo" panose="020B0609030804020204" pitchFamily="49" charset="0"/>
              </a:rPr>
              <a:t>-address</a:t>
            </a:r>
            <a:r>
              <a:rPr lang="en-GB" b="0" dirty="0">
                <a:solidFill>
                  <a:srgbClr val="D4D4D4"/>
                </a:solidFill>
                <a:effectLst/>
                <a:latin typeface="Menlo" panose="020B0609030804020204" pitchFamily="49" charset="0"/>
              </a:rPr>
              <a:t>-</a:t>
            </a:r>
            <a:r>
              <a:rPr lang="en-GB" b="0" dirty="0">
                <a:solidFill>
                  <a:srgbClr val="569CD6"/>
                </a:solidFill>
                <a:effectLst/>
                <a:latin typeface="Menlo" panose="020B0609030804020204" pitchFamily="49" charset="0"/>
              </a:rPr>
              <a:t>list</a:t>
            </a:r>
            <a:r>
              <a:rPr lang="en-GB" b="0" dirty="0">
                <a:solidFill>
                  <a:srgbClr val="D4D4D4"/>
                </a:solidFill>
                <a:effectLst/>
                <a:latin typeface="Menlo" panose="020B0609030804020204" pitchFamily="49" charset="0"/>
              </a:rPr>
              <a:t>=</a:t>
            </a:r>
            <a:r>
              <a:rPr lang="en-GB" b="0" dirty="0">
                <a:solidFill>
                  <a:srgbClr val="C586C0"/>
                </a:solidFill>
                <a:effectLst/>
                <a:latin typeface="Menlo" panose="020B0609030804020204" pitchFamily="49" charset="0"/>
              </a:rPr>
              <a:t>!</a:t>
            </a:r>
            <a:r>
              <a:rPr lang="en-GB" b="0" dirty="0" err="1">
                <a:solidFill>
                  <a:srgbClr val="C586C0"/>
                </a:solidFill>
                <a:effectLst/>
                <a:latin typeface="Menlo" panose="020B0609030804020204" pitchFamily="49" charset="0"/>
              </a:rPr>
              <a:t>addrl</a:t>
            </a:r>
            <a:r>
              <a:rPr lang="en-GB" b="0" dirty="0">
                <a:solidFill>
                  <a:srgbClr val="D4D4D4"/>
                </a:solidFill>
                <a:effectLst/>
                <a:latin typeface="Menlo" panose="020B0609030804020204" pitchFamily="49" charset="0"/>
              </a:rPr>
              <a:t>-TVO </a:t>
            </a:r>
            <a:r>
              <a:rPr lang="en-GB" b="0" dirty="0">
                <a:solidFill>
                  <a:srgbClr val="DCDCAA"/>
                </a:solidFill>
                <a:effectLst/>
                <a:latin typeface="Menlo" panose="020B0609030804020204" pitchFamily="49" charset="0"/>
              </a:rPr>
              <a:t>log</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yes</a:t>
            </a:r>
            <a:r>
              <a:rPr lang="en-GB" dirty="0">
                <a:solidFill>
                  <a:srgbClr val="D4D4D4"/>
                </a:solidFill>
                <a:latin typeface="Menlo" panose="020B0609030804020204" pitchFamily="49" charset="0"/>
              </a:rPr>
              <a:t>\</a:t>
            </a:r>
          </a:p>
          <a:p>
            <a:r>
              <a:rPr lang="en-GB" b="0" dirty="0">
                <a:solidFill>
                  <a:srgbClr val="DCDCAA"/>
                </a:solidFill>
                <a:effectLst/>
                <a:latin typeface="Menlo" panose="020B0609030804020204" pitchFamily="49" charset="0"/>
              </a:rPr>
              <a:t>log</a:t>
            </a:r>
            <a:r>
              <a:rPr lang="en-GB" b="0" dirty="0">
                <a:solidFill>
                  <a:srgbClr val="D4D4D4"/>
                </a:solidFill>
                <a:effectLst/>
                <a:latin typeface="Menlo" panose="020B0609030804020204" pitchFamily="49" charset="0"/>
              </a:rPr>
              <a:t>-</a:t>
            </a:r>
            <a:r>
              <a:rPr lang="en-GB" b="0" dirty="0">
                <a:solidFill>
                  <a:srgbClr val="569CD6"/>
                </a:solidFill>
                <a:effectLst/>
                <a:latin typeface="Menlo" panose="020B0609030804020204" pitchFamily="49" charset="0"/>
              </a:rPr>
              <a:t>prefix</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cm_udp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new-connection-mark</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cm_udp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passthrough</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yes\</a:t>
            </a:r>
            <a:endParaRPr lang="en-GB" dirty="0">
              <a:solidFill>
                <a:srgbClr val="D4D4D4"/>
              </a:solidFill>
              <a:latin typeface="Menlo" panose="020B0609030804020204" pitchFamily="49" charset="0"/>
            </a:endParaRPr>
          </a:p>
          <a:p>
            <a:r>
              <a:rPr lang="en-GB" b="0" dirty="0">
                <a:solidFill>
                  <a:srgbClr val="569CD6"/>
                </a:solidFill>
                <a:effectLst/>
                <a:latin typeface="Menlo" panose="020B0609030804020204" pitchFamily="49" charset="0"/>
              </a:rPr>
              <a:t>protocol</a:t>
            </a:r>
            <a:r>
              <a:rPr lang="en-GB" b="0" dirty="0">
                <a:solidFill>
                  <a:srgbClr val="D4D4D4"/>
                </a:solidFill>
                <a:effectLst/>
                <a:latin typeface="Menlo" panose="020B0609030804020204" pitchFamily="49" charset="0"/>
              </a:rPr>
              <a:t>=</a:t>
            </a:r>
            <a:r>
              <a:rPr lang="en-GB" b="0" dirty="0" err="1">
                <a:solidFill>
                  <a:srgbClr val="9CDCFE"/>
                </a:solidFill>
                <a:effectLst/>
                <a:latin typeface="Menlo" panose="020B0609030804020204" pitchFamily="49" charset="0"/>
              </a:rPr>
              <a:t>udp</a:t>
            </a:r>
            <a:r>
              <a:rPr lang="en-GB" b="0" dirty="0">
                <a:solidFill>
                  <a:srgbClr val="D4D4D4"/>
                </a:solidFill>
                <a:effectLst/>
                <a:latin typeface="Menlo" panose="020B0609030804020204" pitchFamily="49" charset="0"/>
              </a:rPr>
              <a:t> </a:t>
            </a:r>
            <a:r>
              <a:rPr lang="en-GB" b="0" dirty="0" err="1">
                <a:solidFill>
                  <a:srgbClr val="569CD6"/>
                </a:solidFill>
                <a:effectLst/>
                <a:latin typeface="Menlo" panose="020B0609030804020204" pitchFamily="49" charset="0"/>
              </a:rPr>
              <a:t>dst</a:t>
            </a:r>
            <a:r>
              <a:rPr lang="en-GB" b="0" dirty="0">
                <a:solidFill>
                  <a:srgbClr val="569CD6"/>
                </a:solidFill>
                <a:effectLst/>
                <a:latin typeface="Menlo" panose="020B0609030804020204" pitchFamily="49" charset="0"/>
              </a:rPr>
              <a:t>-port</a:t>
            </a:r>
            <a:r>
              <a:rPr lang="en-GB" b="0" dirty="0">
                <a:solidFill>
                  <a:srgbClr val="D4D4D4"/>
                </a:solidFill>
                <a:effectLst/>
                <a:latin typeface="Menlo" panose="020B0609030804020204" pitchFamily="49" charset="0"/>
              </a:rPr>
              <a:t>=</a:t>
            </a:r>
            <a:r>
              <a:rPr lang="en-GB" b="0" dirty="0">
                <a:solidFill>
                  <a:srgbClr val="C586C0"/>
                </a:solidFill>
                <a:effectLst/>
                <a:latin typeface="Menlo" panose="020B0609030804020204" pitchFamily="49" charset="0"/>
              </a:rPr>
              <a:t>!53</a:t>
            </a:r>
            <a:r>
              <a:rPr lang="en-GB" b="0" dirty="0">
                <a:solidFill>
                  <a:srgbClr val="D4D4D4"/>
                </a:solidFill>
                <a:effectLst/>
                <a:latin typeface="Menlo" panose="020B0609030804020204" pitchFamily="49" charset="0"/>
              </a:rPr>
              <a:t> </a:t>
            </a:r>
            <a:r>
              <a:rPr lang="en-GB" b="0" dirty="0" err="1">
                <a:solidFill>
                  <a:srgbClr val="569CD6"/>
                </a:solidFill>
                <a:effectLst/>
                <a:latin typeface="Menlo" panose="020B0609030804020204" pitchFamily="49" charset="0"/>
              </a:rPr>
              <a:t>dst</a:t>
            </a:r>
            <a:r>
              <a:rPr lang="en-GB" b="0" dirty="0">
                <a:solidFill>
                  <a:srgbClr val="569CD6"/>
                </a:solidFill>
                <a:effectLst/>
                <a:latin typeface="Menlo" panose="020B0609030804020204" pitchFamily="49" charset="0"/>
              </a:rPr>
              <a:t>-address</a:t>
            </a:r>
            <a:r>
              <a:rPr lang="en-GB" b="0" dirty="0">
                <a:solidFill>
                  <a:srgbClr val="D4D4D4"/>
                </a:solidFill>
                <a:effectLst/>
                <a:latin typeface="Menlo" panose="020B0609030804020204" pitchFamily="49" charset="0"/>
              </a:rPr>
              <a:t>=</a:t>
            </a:r>
            <a:r>
              <a:rPr lang="en-GB" b="0" dirty="0">
                <a:solidFill>
                  <a:srgbClr val="C586C0"/>
                </a:solidFill>
                <a:effectLst/>
                <a:latin typeface="Menlo" panose="020B0609030804020204" pitchFamily="49" charset="0"/>
              </a:rPr>
              <a:t>!255</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255</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255</a:t>
            </a:r>
            <a:r>
              <a:rPr lang="en-GB" b="0" dirty="0">
                <a:solidFill>
                  <a:srgbClr val="D4D4D4"/>
                </a:solidFill>
                <a:effectLst/>
                <a:latin typeface="Menlo" panose="020B0609030804020204" pitchFamily="49" charset="0"/>
              </a:rPr>
              <a:t>.</a:t>
            </a:r>
            <a:r>
              <a:rPr lang="en-GB" b="0" dirty="0">
                <a:solidFill>
                  <a:srgbClr val="B5CEA8"/>
                </a:solidFill>
                <a:effectLst/>
                <a:latin typeface="Menlo" panose="020B0609030804020204" pitchFamily="49" charset="0"/>
              </a:rPr>
              <a:t>255</a:t>
            </a:r>
            <a:r>
              <a:rPr lang="en-GB" dirty="0">
                <a:solidFill>
                  <a:srgbClr val="D4D4D4"/>
                </a:solidFill>
                <a:latin typeface="Menlo" panose="020B0609030804020204" pitchFamily="49" charset="0"/>
              </a:rPr>
              <a:t>\</a:t>
            </a:r>
          </a:p>
          <a:p>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Connection-</a:t>
            </a:r>
            <a:r>
              <a:rPr lang="en-GB" b="0" dirty="0" err="1">
                <a:solidFill>
                  <a:srgbClr val="4EC9B0"/>
                </a:solidFill>
                <a:effectLst/>
                <a:latin typeface="Menlo" panose="020B0609030804020204" pitchFamily="49" charset="0"/>
              </a:rPr>
              <a:t>mark_for_other_udp_traffic</a:t>
            </a:r>
            <a:endParaRPr lang="en-GB" b="0" dirty="0">
              <a:solidFill>
                <a:srgbClr val="D4D4D4"/>
              </a:solidFill>
              <a:effectLst/>
              <a:latin typeface="Menlo" panose="020B0609030804020204" pitchFamily="49" charset="0"/>
            </a:endParaRPr>
          </a:p>
          <a:p>
            <a:endParaRPr lang="en-GB" b="0" dirty="0">
              <a:solidFill>
                <a:srgbClr val="D4D4D4"/>
              </a:solidFill>
              <a:effectLst/>
              <a:latin typeface="Menlo" panose="020B0609030804020204" pitchFamily="49" charset="0"/>
            </a:endParaRPr>
          </a:p>
        </p:txBody>
      </p:sp>
      <p:sp>
        <p:nvSpPr>
          <p:cNvPr id="10" name="Tekstvak 25">
            <a:extLst>
              <a:ext uri="{FF2B5EF4-FFF2-40B4-BE49-F238E27FC236}">
                <a16:creationId xmlns:a16="http://schemas.microsoft.com/office/drawing/2014/main" id="{1E72F784-857B-589A-9A34-4EDAD7B3C2BB}"/>
              </a:ext>
            </a:extLst>
          </p:cNvPr>
          <p:cNvSpPr txBox="1"/>
          <p:nvPr/>
        </p:nvSpPr>
        <p:spPr>
          <a:xfrm>
            <a:off x="1900052" y="5652325"/>
            <a:ext cx="9880270" cy="430887"/>
          </a:xfrm>
          <a:prstGeom prst="rect">
            <a:avLst/>
          </a:prstGeom>
          <a:noFill/>
          <a:ln w="9525">
            <a:noFill/>
          </a:ln>
        </p:spPr>
        <p:txBody>
          <a:bodyPr wrap="square" rtlCol="0">
            <a:spAutoFit/>
          </a:bodyPr>
          <a:lstStyle/>
          <a:p>
            <a:r>
              <a:rPr lang="en-US" sz="2200" dirty="0"/>
              <a:t>We will use this mangle rule to mark our packets later in the traffic flow</a:t>
            </a:r>
          </a:p>
        </p:txBody>
      </p:sp>
      <p:sp>
        <p:nvSpPr>
          <p:cNvPr id="2" name="Slide Number Placeholder 1">
            <a:extLst>
              <a:ext uri="{FF2B5EF4-FFF2-40B4-BE49-F238E27FC236}">
                <a16:creationId xmlns:a16="http://schemas.microsoft.com/office/drawing/2014/main" id="{D8946AAF-D973-388F-839A-6908E713769D}"/>
              </a:ext>
            </a:extLst>
          </p:cNvPr>
          <p:cNvSpPr>
            <a:spLocks noGrp="1"/>
          </p:cNvSpPr>
          <p:nvPr>
            <p:ph type="sldNum" sz="quarter" idx="12"/>
          </p:nvPr>
        </p:nvSpPr>
        <p:spPr/>
        <p:txBody>
          <a:bodyPr/>
          <a:lstStyle/>
          <a:p>
            <a:fld id="{F452A7EC-A02D-8140-837D-5AC37765D686}" type="slidenum">
              <a:rPr lang="nl-BE" smtClean="0"/>
              <a:t>23</a:t>
            </a:fld>
            <a:endParaRPr lang="nl-BE"/>
          </a:p>
        </p:txBody>
      </p:sp>
    </p:spTree>
    <p:extLst>
      <p:ext uri="{BB962C8B-B14F-4D97-AF65-F5344CB8AC3E}">
        <p14:creationId xmlns:p14="http://schemas.microsoft.com/office/powerpoint/2010/main" val="12537132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304106" cy="548278"/>
          </a:xfrm>
        </p:spPr>
        <p:txBody>
          <a:bodyPr anchor="t" anchorCtr="0">
            <a:normAutofit/>
          </a:bodyPr>
          <a:lstStyle/>
          <a:p>
            <a:pPr algn="l"/>
            <a:r>
              <a:rPr lang="en-US" sz="2500" b="1" dirty="0"/>
              <a:t>Firewall - Mangle rules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pic>
        <p:nvPicPr>
          <p:cNvPr id="3" name="Picture 2" descr="A black and white sign&#10;&#10;Description automatically generated with low confidence">
            <a:extLst>
              <a:ext uri="{FF2B5EF4-FFF2-40B4-BE49-F238E27FC236}">
                <a16:creationId xmlns:a16="http://schemas.microsoft.com/office/drawing/2014/main" id="{A3A91150-737B-6DE8-5440-2717254CC9F7}"/>
              </a:ext>
            </a:extLst>
          </p:cNvPr>
          <p:cNvPicPr>
            <a:picLocks noChangeAspect="1"/>
          </p:cNvPicPr>
          <p:nvPr/>
        </p:nvPicPr>
        <p:blipFill>
          <a:blip r:embed="rId5"/>
          <a:stretch>
            <a:fillRect/>
          </a:stretch>
        </p:blipFill>
        <p:spPr>
          <a:xfrm>
            <a:off x="122961" y="6538912"/>
            <a:ext cx="1399482" cy="241629"/>
          </a:xfrm>
          <a:prstGeom prst="rect">
            <a:avLst/>
          </a:prstGeom>
        </p:spPr>
      </p:pic>
      <p:sp>
        <p:nvSpPr>
          <p:cNvPr id="5" name="Tekstvak 25">
            <a:extLst>
              <a:ext uri="{FF2B5EF4-FFF2-40B4-BE49-F238E27FC236}">
                <a16:creationId xmlns:a16="http://schemas.microsoft.com/office/drawing/2014/main" id="{789CB6F6-8152-6BC0-9125-79CD6F5333FD}"/>
              </a:ext>
            </a:extLst>
          </p:cNvPr>
          <p:cNvSpPr txBox="1"/>
          <p:nvPr/>
        </p:nvSpPr>
        <p:spPr>
          <a:xfrm>
            <a:off x="1900051" y="2191517"/>
            <a:ext cx="10201659" cy="769441"/>
          </a:xfrm>
          <a:prstGeom prst="rect">
            <a:avLst/>
          </a:prstGeom>
          <a:noFill/>
          <a:ln w="9525">
            <a:noFill/>
          </a:ln>
        </p:spPr>
        <p:txBody>
          <a:bodyPr wrap="square" rtlCol="0">
            <a:spAutoFit/>
          </a:bodyPr>
          <a:lstStyle/>
          <a:p>
            <a:r>
              <a:rPr lang="en-US" sz="2200" dirty="0"/>
              <a:t>With this mangle rule we will add a mark on the packets of the connections</a:t>
            </a:r>
            <a:br>
              <a:rPr lang="en-US" sz="2200" dirty="0"/>
            </a:br>
            <a:r>
              <a:rPr lang="en-US" sz="2200" dirty="0"/>
              <a:t>with </a:t>
            </a:r>
            <a:r>
              <a:rPr lang="en-US" sz="2200" dirty="0" err="1"/>
              <a:t>cm_tvo</a:t>
            </a:r>
            <a:endParaRPr lang="en-US" sz="2200" dirty="0"/>
          </a:p>
        </p:txBody>
      </p:sp>
      <p:sp>
        <p:nvSpPr>
          <p:cNvPr id="9" name="Tekstvak 3">
            <a:extLst>
              <a:ext uri="{FF2B5EF4-FFF2-40B4-BE49-F238E27FC236}">
                <a16:creationId xmlns:a16="http://schemas.microsoft.com/office/drawing/2014/main" id="{2D5CD166-C5F1-EDDB-B47C-455A50643BB5}"/>
              </a:ext>
            </a:extLst>
          </p:cNvPr>
          <p:cNvSpPr txBox="1"/>
          <p:nvPr/>
        </p:nvSpPr>
        <p:spPr>
          <a:xfrm>
            <a:off x="1900052" y="3082317"/>
            <a:ext cx="9632326" cy="1754326"/>
          </a:xfrm>
          <a:prstGeom prst="rect">
            <a:avLst/>
          </a:prstGeom>
          <a:solidFill>
            <a:schemeClr val="tx1">
              <a:lumMod val="85000"/>
              <a:lumOff val="15000"/>
            </a:schemeClr>
          </a:solidFill>
        </p:spPr>
        <p:txBody>
          <a:bodyPr wrap="square">
            <a:spAutoFit/>
          </a:bodyPr>
          <a:lstStyle/>
          <a:p>
            <a:r>
              <a:rPr lang="en-GB" b="0" dirty="0">
                <a:solidFill>
                  <a:srgbClr val="D4D4D4"/>
                </a:solidFill>
                <a:effectLst/>
                <a:latin typeface="Menlo" panose="020B0609030804020204" pitchFamily="49" charset="0"/>
              </a:rPr>
              <a:t>/</a:t>
            </a:r>
            <a:r>
              <a:rPr lang="en-GB" b="0" dirty="0" err="1">
                <a:solidFill>
                  <a:srgbClr val="DCDCAA"/>
                </a:solidFill>
                <a:effectLst/>
                <a:latin typeface="Menlo" panose="020B0609030804020204" pitchFamily="49" charset="0"/>
              </a:rPr>
              <a:t>ip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firewall</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mangle</a:t>
            </a: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action</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mark-packet</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chain</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prerouting</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connection</a:t>
            </a:r>
            <a:r>
              <a:rPr lang="en-GB" b="0" dirty="0">
                <a:solidFill>
                  <a:srgbClr val="D4D4D4"/>
                </a:solidFill>
                <a:effectLst/>
                <a:latin typeface="Menlo" panose="020B0609030804020204" pitchFamily="49" charset="0"/>
              </a:rPr>
              <a:t>-mark=</a:t>
            </a:r>
            <a:r>
              <a:rPr lang="en-GB" b="0" dirty="0" err="1">
                <a:solidFill>
                  <a:srgbClr val="4EC9B0"/>
                </a:solidFill>
                <a:effectLst/>
                <a:latin typeface="Menlo" panose="020B0609030804020204" pitchFamily="49" charset="0"/>
              </a:rPr>
              <a:t>cm_tvo</a:t>
            </a:r>
            <a:r>
              <a:rPr lang="en-GB" b="0" dirty="0">
                <a:solidFill>
                  <a:srgbClr val="D4D4D4"/>
                </a:solidFill>
                <a:effectLst/>
                <a:latin typeface="Menlo" panose="020B0609030804020204" pitchFamily="49" charset="0"/>
              </a:rPr>
              <a:t> </a:t>
            </a:r>
            <a:r>
              <a:rPr lang="en-GB" b="0" dirty="0">
                <a:solidFill>
                  <a:srgbClr val="DCDCAA"/>
                </a:solidFill>
                <a:effectLst/>
                <a:latin typeface="Menlo" panose="020B0609030804020204" pitchFamily="49" charset="0"/>
              </a:rPr>
              <a:t>log</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yes</a:t>
            </a:r>
            <a:r>
              <a:rPr lang="en-GB" b="0" dirty="0">
                <a:solidFill>
                  <a:srgbClr val="D4D4D4"/>
                </a:solidFill>
                <a:effectLst/>
                <a:latin typeface="Menlo" panose="020B0609030804020204" pitchFamily="49" charset="0"/>
              </a:rPr>
              <a:t> </a:t>
            </a:r>
            <a:r>
              <a:rPr lang="en-GB" b="0" dirty="0">
                <a:solidFill>
                  <a:srgbClr val="DCDCAA"/>
                </a:solidFill>
                <a:effectLst/>
                <a:latin typeface="Menlo" panose="020B0609030804020204" pitchFamily="49" charset="0"/>
              </a:rPr>
              <a:t>log</a:t>
            </a:r>
            <a:r>
              <a:rPr lang="en-GB" b="0" dirty="0">
                <a:solidFill>
                  <a:srgbClr val="D4D4D4"/>
                </a:solidFill>
                <a:effectLst/>
                <a:latin typeface="Menlo" panose="020B0609030804020204" pitchFamily="49" charset="0"/>
              </a:rPr>
              <a:t>-</a:t>
            </a:r>
            <a:r>
              <a:rPr lang="en-GB" b="0" dirty="0">
                <a:solidFill>
                  <a:srgbClr val="569CD6"/>
                </a:solidFill>
                <a:effectLst/>
                <a:latin typeface="Menlo" panose="020B0609030804020204" pitchFamily="49" charset="0"/>
              </a:rPr>
              <a:t>prefix</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pm_tvo</a:t>
            </a:r>
            <a:r>
              <a:rPr lang="en-GB" dirty="0">
                <a:solidFill>
                  <a:srgbClr val="D4D4D4"/>
                </a:solidFill>
                <a:latin typeface="Menlo" panose="020B0609030804020204" pitchFamily="49" charset="0"/>
              </a:rPr>
              <a:t> </a:t>
            </a:r>
            <a:r>
              <a:rPr lang="en-GB" b="0" dirty="0">
                <a:solidFill>
                  <a:srgbClr val="569CD6"/>
                </a:solidFill>
                <a:effectLst/>
                <a:latin typeface="Menlo" panose="020B0609030804020204" pitchFamily="49" charset="0"/>
              </a:rPr>
              <a:t>new-packet-mark</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pm_tvo</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passthrough</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yes</a:t>
            </a:r>
            <a:r>
              <a:rPr lang="en-GB" dirty="0">
                <a:solidFill>
                  <a:srgbClr val="D4D4D4"/>
                </a:solidFill>
                <a:latin typeface="Menlo" panose="020B0609030804020204" pitchFamily="49" charset="0"/>
              </a:rPr>
              <a:t>\</a:t>
            </a:r>
          </a:p>
          <a:p>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Packet-</a:t>
            </a:r>
            <a:r>
              <a:rPr lang="en-GB" b="0" dirty="0" err="1">
                <a:solidFill>
                  <a:srgbClr val="4EC9B0"/>
                </a:solidFill>
                <a:effectLst/>
                <a:latin typeface="Menlo" panose="020B0609030804020204" pitchFamily="49" charset="0"/>
              </a:rPr>
              <a:t>mark_for_Tvoost</a:t>
            </a:r>
            <a:endParaRPr lang="en-GB" b="0" dirty="0">
              <a:solidFill>
                <a:srgbClr val="4EC9B0"/>
              </a:solidFill>
              <a:effectLst/>
              <a:latin typeface="Menlo" panose="020B0609030804020204" pitchFamily="49" charset="0"/>
            </a:endParaRPr>
          </a:p>
          <a:p>
            <a:endParaRPr lang="en-GB" dirty="0">
              <a:solidFill>
                <a:srgbClr val="4EC9B0"/>
              </a:solidFill>
              <a:latin typeface="Menlo" panose="020B0609030804020204" pitchFamily="49" charset="0"/>
            </a:endParaRPr>
          </a:p>
        </p:txBody>
      </p:sp>
      <p:sp>
        <p:nvSpPr>
          <p:cNvPr id="10" name="Tekstvak 25">
            <a:extLst>
              <a:ext uri="{FF2B5EF4-FFF2-40B4-BE49-F238E27FC236}">
                <a16:creationId xmlns:a16="http://schemas.microsoft.com/office/drawing/2014/main" id="{1E72F784-857B-589A-9A34-4EDAD7B3C2BB}"/>
              </a:ext>
            </a:extLst>
          </p:cNvPr>
          <p:cNvSpPr txBox="1"/>
          <p:nvPr/>
        </p:nvSpPr>
        <p:spPr>
          <a:xfrm>
            <a:off x="1900052" y="5652325"/>
            <a:ext cx="9880270" cy="430887"/>
          </a:xfrm>
          <a:prstGeom prst="rect">
            <a:avLst/>
          </a:prstGeom>
          <a:noFill/>
          <a:ln w="9525">
            <a:noFill/>
          </a:ln>
        </p:spPr>
        <p:txBody>
          <a:bodyPr wrap="square" rtlCol="0">
            <a:spAutoFit/>
          </a:bodyPr>
          <a:lstStyle/>
          <a:p>
            <a:r>
              <a:rPr lang="en-US" sz="2200" dirty="0"/>
              <a:t>We will use this mangle in our Queue tree</a:t>
            </a:r>
          </a:p>
        </p:txBody>
      </p:sp>
      <p:sp>
        <p:nvSpPr>
          <p:cNvPr id="2" name="Slide Number Placeholder 1">
            <a:extLst>
              <a:ext uri="{FF2B5EF4-FFF2-40B4-BE49-F238E27FC236}">
                <a16:creationId xmlns:a16="http://schemas.microsoft.com/office/drawing/2014/main" id="{9368FE9D-7A03-B91F-4559-7C393A2259BD}"/>
              </a:ext>
            </a:extLst>
          </p:cNvPr>
          <p:cNvSpPr>
            <a:spLocks noGrp="1"/>
          </p:cNvSpPr>
          <p:nvPr>
            <p:ph type="sldNum" sz="quarter" idx="12"/>
          </p:nvPr>
        </p:nvSpPr>
        <p:spPr/>
        <p:txBody>
          <a:bodyPr/>
          <a:lstStyle/>
          <a:p>
            <a:fld id="{F452A7EC-A02D-8140-837D-5AC37765D686}" type="slidenum">
              <a:rPr lang="nl-BE" smtClean="0"/>
              <a:t>24</a:t>
            </a:fld>
            <a:endParaRPr lang="nl-BE"/>
          </a:p>
        </p:txBody>
      </p:sp>
    </p:spTree>
    <p:extLst>
      <p:ext uri="{BB962C8B-B14F-4D97-AF65-F5344CB8AC3E}">
        <p14:creationId xmlns:p14="http://schemas.microsoft.com/office/powerpoint/2010/main" val="15752973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304106" cy="548278"/>
          </a:xfrm>
        </p:spPr>
        <p:txBody>
          <a:bodyPr anchor="t" anchorCtr="0">
            <a:normAutofit/>
          </a:bodyPr>
          <a:lstStyle/>
          <a:p>
            <a:pPr algn="l"/>
            <a:r>
              <a:rPr lang="en-US" sz="2500" b="1" dirty="0"/>
              <a:t>Firewall - Mangle rules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pic>
        <p:nvPicPr>
          <p:cNvPr id="3" name="Picture 2" descr="A black and white sign&#10;&#10;Description automatically generated with low confidence">
            <a:extLst>
              <a:ext uri="{FF2B5EF4-FFF2-40B4-BE49-F238E27FC236}">
                <a16:creationId xmlns:a16="http://schemas.microsoft.com/office/drawing/2014/main" id="{A3A91150-737B-6DE8-5440-2717254CC9F7}"/>
              </a:ext>
            </a:extLst>
          </p:cNvPr>
          <p:cNvPicPr>
            <a:picLocks noChangeAspect="1"/>
          </p:cNvPicPr>
          <p:nvPr/>
        </p:nvPicPr>
        <p:blipFill>
          <a:blip r:embed="rId5"/>
          <a:stretch>
            <a:fillRect/>
          </a:stretch>
        </p:blipFill>
        <p:spPr>
          <a:xfrm>
            <a:off x="122961" y="6538912"/>
            <a:ext cx="1399482" cy="241629"/>
          </a:xfrm>
          <a:prstGeom prst="rect">
            <a:avLst/>
          </a:prstGeom>
        </p:spPr>
      </p:pic>
      <p:sp>
        <p:nvSpPr>
          <p:cNvPr id="5" name="Tekstvak 25">
            <a:extLst>
              <a:ext uri="{FF2B5EF4-FFF2-40B4-BE49-F238E27FC236}">
                <a16:creationId xmlns:a16="http://schemas.microsoft.com/office/drawing/2014/main" id="{789CB6F6-8152-6BC0-9125-79CD6F5333FD}"/>
              </a:ext>
            </a:extLst>
          </p:cNvPr>
          <p:cNvSpPr txBox="1"/>
          <p:nvPr/>
        </p:nvSpPr>
        <p:spPr>
          <a:xfrm>
            <a:off x="1900051" y="2191517"/>
            <a:ext cx="10201659" cy="430887"/>
          </a:xfrm>
          <a:prstGeom prst="rect">
            <a:avLst/>
          </a:prstGeom>
          <a:noFill/>
          <a:ln w="9525">
            <a:noFill/>
          </a:ln>
        </p:spPr>
        <p:txBody>
          <a:bodyPr wrap="square" rtlCol="0">
            <a:spAutoFit/>
          </a:bodyPr>
          <a:lstStyle/>
          <a:p>
            <a:r>
              <a:rPr lang="en-US" sz="2200" dirty="0"/>
              <a:t>With this mangle rule we will mark all the packets with the connection mark </a:t>
            </a:r>
            <a:r>
              <a:rPr lang="en-US" sz="2200" dirty="0" err="1"/>
              <a:t>cm_udp</a:t>
            </a:r>
            <a:endParaRPr lang="en-US" sz="2200" dirty="0"/>
          </a:p>
        </p:txBody>
      </p:sp>
      <p:sp>
        <p:nvSpPr>
          <p:cNvPr id="9" name="Tekstvak 3">
            <a:extLst>
              <a:ext uri="{FF2B5EF4-FFF2-40B4-BE49-F238E27FC236}">
                <a16:creationId xmlns:a16="http://schemas.microsoft.com/office/drawing/2014/main" id="{2D5CD166-C5F1-EDDB-B47C-455A50643BB5}"/>
              </a:ext>
            </a:extLst>
          </p:cNvPr>
          <p:cNvSpPr txBox="1"/>
          <p:nvPr/>
        </p:nvSpPr>
        <p:spPr>
          <a:xfrm>
            <a:off x="1900052" y="3082317"/>
            <a:ext cx="9632326" cy="1754326"/>
          </a:xfrm>
          <a:prstGeom prst="rect">
            <a:avLst/>
          </a:prstGeom>
          <a:solidFill>
            <a:schemeClr val="tx1">
              <a:lumMod val="85000"/>
              <a:lumOff val="15000"/>
            </a:schemeClr>
          </a:solidFill>
        </p:spPr>
        <p:txBody>
          <a:bodyPr wrap="square">
            <a:spAutoFit/>
          </a:bodyPr>
          <a:lstStyle/>
          <a:p>
            <a:r>
              <a:rPr lang="en-GB" b="0" dirty="0">
                <a:solidFill>
                  <a:srgbClr val="D4D4D4"/>
                </a:solidFill>
                <a:effectLst/>
                <a:latin typeface="Menlo" panose="020B0609030804020204" pitchFamily="49" charset="0"/>
              </a:rPr>
              <a:t>/</a:t>
            </a:r>
            <a:r>
              <a:rPr lang="en-GB" b="0" dirty="0" err="1">
                <a:solidFill>
                  <a:srgbClr val="DCDCAA"/>
                </a:solidFill>
                <a:effectLst/>
                <a:latin typeface="Menlo" panose="020B0609030804020204" pitchFamily="49" charset="0"/>
              </a:rPr>
              <a:t>ip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firewall</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mangle</a:t>
            </a: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action</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mark-packet</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chain</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prerouting</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connection</a:t>
            </a:r>
            <a:r>
              <a:rPr lang="en-GB" b="0" dirty="0">
                <a:solidFill>
                  <a:srgbClr val="D4D4D4"/>
                </a:solidFill>
                <a:effectLst/>
                <a:latin typeface="Menlo" panose="020B0609030804020204" pitchFamily="49" charset="0"/>
              </a:rPr>
              <a:t>-mark=</a:t>
            </a:r>
            <a:r>
              <a:rPr lang="en-GB" b="0" dirty="0" err="1">
                <a:solidFill>
                  <a:srgbClr val="4EC9B0"/>
                </a:solidFill>
                <a:effectLst/>
                <a:latin typeface="Menlo" panose="020B0609030804020204" pitchFamily="49" charset="0"/>
              </a:rPr>
              <a:t>cm_udp</a:t>
            </a:r>
            <a:r>
              <a:rPr lang="en-GB" b="0" dirty="0">
                <a:solidFill>
                  <a:srgbClr val="D4D4D4"/>
                </a:solidFill>
                <a:effectLst/>
                <a:latin typeface="Menlo" panose="020B0609030804020204" pitchFamily="49" charset="0"/>
              </a:rPr>
              <a:t> </a:t>
            </a:r>
            <a:r>
              <a:rPr lang="en-GB" b="0" dirty="0">
                <a:solidFill>
                  <a:srgbClr val="DCDCAA"/>
                </a:solidFill>
                <a:effectLst/>
                <a:latin typeface="Menlo" panose="020B0609030804020204" pitchFamily="49" charset="0"/>
              </a:rPr>
              <a:t>log</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yes</a:t>
            </a:r>
            <a:r>
              <a:rPr lang="en-GB" b="0" dirty="0">
                <a:solidFill>
                  <a:srgbClr val="D4D4D4"/>
                </a:solidFill>
                <a:effectLst/>
                <a:latin typeface="Menlo" panose="020B0609030804020204" pitchFamily="49" charset="0"/>
              </a:rPr>
              <a:t> </a:t>
            </a:r>
            <a:r>
              <a:rPr lang="en-GB" b="0" dirty="0">
                <a:solidFill>
                  <a:srgbClr val="DCDCAA"/>
                </a:solidFill>
                <a:effectLst/>
                <a:latin typeface="Menlo" panose="020B0609030804020204" pitchFamily="49" charset="0"/>
              </a:rPr>
              <a:t>log</a:t>
            </a:r>
            <a:r>
              <a:rPr lang="en-GB" b="0" dirty="0">
                <a:solidFill>
                  <a:srgbClr val="D4D4D4"/>
                </a:solidFill>
                <a:effectLst/>
                <a:latin typeface="Menlo" panose="020B0609030804020204" pitchFamily="49" charset="0"/>
              </a:rPr>
              <a:t>-</a:t>
            </a:r>
            <a:r>
              <a:rPr lang="en-GB" b="0" dirty="0">
                <a:solidFill>
                  <a:srgbClr val="569CD6"/>
                </a:solidFill>
                <a:effectLst/>
                <a:latin typeface="Menlo" panose="020B0609030804020204" pitchFamily="49" charset="0"/>
              </a:rPr>
              <a:t>prefix</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pm_udp</a:t>
            </a:r>
            <a:r>
              <a:rPr lang="en-GB" dirty="0">
                <a:solidFill>
                  <a:srgbClr val="D4D4D4"/>
                </a:solidFill>
                <a:latin typeface="Menlo" panose="020B0609030804020204" pitchFamily="49" charset="0"/>
              </a:rPr>
              <a:t> </a:t>
            </a:r>
            <a:r>
              <a:rPr lang="en-GB" b="0" dirty="0">
                <a:solidFill>
                  <a:srgbClr val="569CD6"/>
                </a:solidFill>
                <a:effectLst/>
                <a:latin typeface="Menlo" panose="020B0609030804020204" pitchFamily="49" charset="0"/>
              </a:rPr>
              <a:t>new-packet-mark</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pm_udp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passthrough</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yes</a:t>
            </a:r>
            <a:r>
              <a:rPr lang="en-GB" dirty="0">
                <a:solidFill>
                  <a:srgbClr val="D4D4D4"/>
                </a:solidFill>
                <a:latin typeface="Menlo" panose="020B0609030804020204" pitchFamily="49" charset="0"/>
              </a:rPr>
              <a:t>/</a:t>
            </a:r>
          </a:p>
          <a:p>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Packet-</a:t>
            </a:r>
            <a:r>
              <a:rPr lang="en-GB" b="0" dirty="0" err="1">
                <a:solidFill>
                  <a:srgbClr val="4EC9B0"/>
                </a:solidFill>
                <a:effectLst/>
                <a:latin typeface="Menlo" panose="020B0609030804020204" pitchFamily="49" charset="0"/>
              </a:rPr>
              <a:t>mark_for_UDP_traffic</a:t>
            </a:r>
            <a:endParaRPr lang="en-GB" b="0" dirty="0">
              <a:solidFill>
                <a:srgbClr val="D4D4D4"/>
              </a:solidFill>
              <a:effectLst/>
              <a:latin typeface="Menlo" panose="020B0609030804020204" pitchFamily="49" charset="0"/>
            </a:endParaRPr>
          </a:p>
          <a:p>
            <a:endParaRPr lang="en-GB" dirty="0">
              <a:solidFill>
                <a:srgbClr val="4EC9B0"/>
              </a:solidFill>
              <a:latin typeface="Menlo" panose="020B0609030804020204" pitchFamily="49" charset="0"/>
            </a:endParaRPr>
          </a:p>
        </p:txBody>
      </p:sp>
      <p:sp>
        <p:nvSpPr>
          <p:cNvPr id="10" name="Tekstvak 25">
            <a:extLst>
              <a:ext uri="{FF2B5EF4-FFF2-40B4-BE49-F238E27FC236}">
                <a16:creationId xmlns:a16="http://schemas.microsoft.com/office/drawing/2014/main" id="{1E72F784-857B-589A-9A34-4EDAD7B3C2BB}"/>
              </a:ext>
            </a:extLst>
          </p:cNvPr>
          <p:cNvSpPr txBox="1"/>
          <p:nvPr/>
        </p:nvSpPr>
        <p:spPr>
          <a:xfrm>
            <a:off x="1900052" y="5652325"/>
            <a:ext cx="9880270" cy="430887"/>
          </a:xfrm>
          <a:prstGeom prst="rect">
            <a:avLst/>
          </a:prstGeom>
          <a:noFill/>
          <a:ln w="9525">
            <a:noFill/>
          </a:ln>
        </p:spPr>
        <p:txBody>
          <a:bodyPr wrap="square" rtlCol="0">
            <a:spAutoFit/>
          </a:bodyPr>
          <a:lstStyle/>
          <a:p>
            <a:r>
              <a:rPr lang="en-US" sz="2200" dirty="0"/>
              <a:t>We will use this mangle in our Queue tree</a:t>
            </a:r>
          </a:p>
        </p:txBody>
      </p:sp>
      <p:sp>
        <p:nvSpPr>
          <p:cNvPr id="2" name="Slide Number Placeholder 1">
            <a:extLst>
              <a:ext uri="{FF2B5EF4-FFF2-40B4-BE49-F238E27FC236}">
                <a16:creationId xmlns:a16="http://schemas.microsoft.com/office/drawing/2014/main" id="{E8720572-1EE6-9A92-22B3-07BE6672003F}"/>
              </a:ext>
            </a:extLst>
          </p:cNvPr>
          <p:cNvSpPr>
            <a:spLocks noGrp="1"/>
          </p:cNvSpPr>
          <p:nvPr>
            <p:ph type="sldNum" sz="quarter" idx="12"/>
          </p:nvPr>
        </p:nvSpPr>
        <p:spPr/>
        <p:txBody>
          <a:bodyPr/>
          <a:lstStyle/>
          <a:p>
            <a:fld id="{F452A7EC-A02D-8140-837D-5AC37765D686}" type="slidenum">
              <a:rPr lang="nl-BE" smtClean="0"/>
              <a:t>25</a:t>
            </a:fld>
            <a:endParaRPr lang="nl-BE"/>
          </a:p>
        </p:txBody>
      </p:sp>
    </p:spTree>
    <p:extLst>
      <p:ext uri="{BB962C8B-B14F-4D97-AF65-F5344CB8AC3E}">
        <p14:creationId xmlns:p14="http://schemas.microsoft.com/office/powerpoint/2010/main" val="6395921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304106" cy="548278"/>
          </a:xfrm>
        </p:spPr>
        <p:txBody>
          <a:bodyPr anchor="t" anchorCtr="0">
            <a:normAutofit/>
          </a:bodyPr>
          <a:lstStyle/>
          <a:p>
            <a:pPr algn="l"/>
            <a:r>
              <a:rPr lang="en-US" sz="2500" b="1" dirty="0"/>
              <a:t>Firewall – Queue type</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pic>
        <p:nvPicPr>
          <p:cNvPr id="3" name="Picture 2" descr="A black and white sign&#10;&#10;Description automatically generated with low confidence">
            <a:extLst>
              <a:ext uri="{FF2B5EF4-FFF2-40B4-BE49-F238E27FC236}">
                <a16:creationId xmlns:a16="http://schemas.microsoft.com/office/drawing/2014/main" id="{A3A91150-737B-6DE8-5440-2717254CC9F7}"/>
              </a:ext>
            </a:extLst>
          </p:cNvPr>
          <p:cNvPicPr>
            <a:picLocks noChangeAspect="1"/>
          </p:cNvPicPr>
          <p:nvPr/>
        </p:nvPicPr>
        <p:blipFill>
          <a:blip r:embed="rId5"/>
          <a:stretch>
            <a:fillRect/>
          </a:stretch>
        </p:blipFill>
        <p:spPr>
          <a:xfrm>
            <a:off x="122961" y="6538912"/>
            <a:ext cx="1399482" cy="241629"/>
          </a:xfrm>
          <a:prstGeom prst="rect">
            <a:avLst/>
          </a:prstGeom>
        </p:spPr>
      </p:pic>
      <p:sp>
        <p:nvSpPr>
          <p:cNvPr id="5" name="Tekstvak 25">
            <a:extLst>
              <a:ext uri="{FF2B5EF4-FFF2-40B4-BE49-F238E27FC236}">
                <a16:creationId xmlns:a16="http://schemas.microsoft.com/office/drawing/2014/main" id="{789CB6F6-8152-6BC0-9125-79CD6F5333FD}"/>
              </a:ext>
            </a:extLst>
          </p:cNvPr>
          <p:cNvSpPr txBox="1"/>
          <p:nvPr/>
        </p:nvSpPr>
        <p:spPr>
          <a:xfrm>
            <a:off x="1900051" y="2191517"/>
            <a:ext cx="10201659" cy="430887"/>
          </a:xfrm>
          <a:prstGeom prst="rect">
            <a:avLst/>
          </a:prstGeom>
          <a:noFill/>
          <a:ln w="9525">
            <a:noFill/>
          </a:ln>
        </p:spPr>
        <p:txBody>
          <a:bodyPr wrap="square" rtlCol="0">
            <a:spAutoFit/>
          </a:bodyPr>
          <a:lstStyle/>
          <a:p>
            <a:r>
              <a:rPr lang="en-US" sz="2200" dirty="0"/>
              <a:t>With this configuration we will add 3 PCQ Queue types to use later in Queue tree</a:t>
            </a:r>
          </a:p>
        </p:txBody>
      </p:sp>
      <p:sp>
        <p:nvSpPr>
          <p:cNvPr id="9" name="Tekstvak 3">
            <a:extLst>
              <a:ext uri="{FF2B5EF4-FFF2-40B4-BE49-F238E27FC236}">
                <a16:creationId xmlns:a16="http://schemas.microsoft.com/office/drawing/2014/main" id="{2D5CD166-C5F1-EDDB-B47C-455A50643BB5}"/>
              </a:ext>
            </a:extLst>
          </p:cNvPr>
          <p:cNvSpPr txBox="1"/>
          <p:nvPr/>
        </p:nvSpPr>
        <p:spPr>
          <a:xfrm>
            <a:off x="1900052" y="3082317"/>
            <a:ext cx="9632326" cy="3416320"/>
          </a:xfrm>
          <a:prstGeom prst="rect">
            <a:avLst/>
          </a:prstGeom>
          <a:solidFill>
            <a:schemeClr val="tx1">
              <a:lumMod val="85000"/>
              <a:lumOff val="15000"/>
            </a:schemeClr>
          </a:solidFill>
        </p:spPr>
        <p:txBody>
          <a:bodyPr wrap="square">
            <a:spAutoFit/>
          </a:bodyPr>
          <a:lstStyle/>
          <a:p>
            <a:r>
              <a:rPr lang="en-GB" b="0" dirty="0">
                <a:solidFill>
                  <a:srgbClr val="D4D4D4"/>
                </a:solidFill>
                <a:effectLst/>
                <a:latin typeface="Menlo" panose="020B0609030804020204" pitchFamily="49" charset="0"/>
              </a:rPr>
              <a:t>/</a:t>
            </a:r>
            <a:r>
              <a:rPr lang="en-GB" b="0" dirty="0">
                <a:solidFill>
                  <a:srgbClr val="DCDCAA"/>
                </a:solidFill>
                <a:effectLst/>
                <a:latin typeface="Menlo" panose="020B0609030804020204" pitchFamily="49" charset="0"/>
              </a:rPr>
              <a:t>queue</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type</a:t>
            </a: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kind</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pcq</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name</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pcq-tvo</a:t>
            </a:r>
            <a:r>
              <a:rPr lang="en-GB" b="0" dirty="0">
                <a:solidFill>
                  <a:srgbClr val="D4D4D4"/>
                </a:solidFill>
                <a:effectLst/>
                <a:latin typeface="Menlo" panose="020B0609030804020204" pitchFamily="49" charset="0"/>
              </a:rPr>
              <a:t> </a:t>
            </a:r>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-burst-rate=</a:t>
            </a:r>
            <a:r>
              <a:rPr lang="en-GB" b="0" dirty="0">
                <a:solidFill>
                  <a:srgbClr val="4EC9B0"/>
                </a:solidFill>
                <a:effectLst/>
                <a:latin typeface="Menlo" panose="020B0609030804020204" pitchFamily="49" charset="0"/>
              </a:rPr>
              <a:t>2M</a:t>
            </a:r>
            <a:r>
              <a:rPr lang="en-GB" b="0" dirty="0">
                <a:solidFill>
                  <a:srgbClr val="D4D4D4"/>
                </a:solidFill>
                <a:effectLst/>
                <a:latin typeface="Menlo" panose="020B0609030804020204" pitchFamily="49" charset="0"/>
              </a:rPr>
              <a:t> </a:t>
            </a:r>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-burst-</a:t>
            </a:r>
            <a:r>
              <a:rPr lang="en-GB" b="0" dirty="0">
                <a:solidFill>
                  <a:srgbClr val="569CD6"/>
                </a:solidFill>
                <a:effectLst/>
                <a:latin typeface="Menlo" panose="020B0609030804020204" pitchFamily="49" charset="0"/>
              </a:rPr>
              <a:t>threshold</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2M</a:t>
            </a:r>
            <a:r>
              <a:rPr lang="en-GB" dirty="0">
                <a:solidFill>
                  <a:srgbClr val="D4D4D4"/>
                </a:solidFill>
                <a:latin typeface="Menlo" panose="020B0609030804020204" pitchFamily="49" charset="0"/>
              </a:rPr>
              <a:t>\</a:t>
            </a:r>
          </a:p>
          <a:p>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-burst-</a:t>
            </a:r>
            <a:r>
              <a:rPr lang="en-GB" b="0" dirty="0">
                <a:solidFill>
                  <a:srgbClr val="569CD6"/>
                </a:solidFill>
                <a:effectLst/>
                <a:latin typeface="Menlo" panose="020B0609030804020204" pitchFamily="49" charset="0"/>
              </a:rPr>
              <a:t>time</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1m</a:t>
            </a:r>
            <a:r>
              <a:rPr lang="en-GB" b="0" dirty="0">
                <a:solidFill>
                  <a:srgbClr val="D4D4D4"/>
                </a:solidFill>
                <a:effectLst/>
                <a:latin typeface="Menlo" panose="020B0609030804020204" pitchFamily="49" charset="0"/>
              </a:rPr>
              <a:t> </a:t>
            </a:r>
            <a:r>
              <a:rPr lang="en-GB" b="0" dirty="0" err="1">
                <a:solidFill>
                  <a:srgbClr val="569CD6"/>
                </a:solidFill>
                <a:effectLst/>
                <a:latin typeface="Menlo" panose="020B0609030804020204" pitchFamily="49" charset="0"/>
              </a:rPr>
              <a:t>pcq</a:t>
            </a:r>
            <a:r>
              <a:rPr lang="en-GB" b="0" dirty="0">
                <a:solidFill>
                  <a:srgbClr val="569CD6"/>
                </a:solidFill>
                <a:effectLst/>
                <a:latin typeface="Menlo" panose="020B0609030804020204" pitchFamily="49" charset="0"/>
              </a:rPr>
              <a:t>-classifier</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dst</a:t>
            </a:r>
            <a:r>
              <a:rPr lang="en-GB" b="0" dirty="0">
                <a:solidFill>
                  <a:srgbClr val="4EC9B0"/>
                </a:solidFill>
                <a:effectLst/>
                <a:latin typeface="Menlo" panose="020B0609030804020204" pitchFamily="49" charset="0"/>
              </a:rPr>
              <a:t>-address</a:t>
            </a:r>
            <a:r>
              <a:rPr lang="en-GB" b="0" dirty="0">
                <a:solidFill>
                  <a:srgbClr val="D4D4D4"/>
                </a:solidFill>
                <a:effectLst/>
                <a:latin typeface="Menlo" panose="020B0609030804020204" pitchFamily="49" charset="0"/>
              </a:rPr>
              <a:t> </a:t>
            </a:r>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-rate=</a:t>
            </a:r>
            <a:r>
              <a:rPr lang="en-GB" b="0" dirty="0">
                <a:solidFill>
                  <a:srgbClr val="4EC9B0"/>
                </a:solidFill>
                <a:effectLst/>
                <a:latin typeface="Menlo" panose="020B0609030804020204" pitchFamily="49" charset="0"/>
              </a:rPr>
              <a:t>512k</a:t>
            </a:r>
            <a:endParaRPr lang="en-GB" b="0" dirty="0">
              <a:solidFill>
                <a:srgbClr val="D4D4D4"/>
              </a:solidFill>
              <a:effectLst/>
              <a:latin typeface="Menlo" panose="020B0609030804020204" pitchFamily="49" charset="0"/>
            </a:endParaRPr>
          </a:p>
          <a:p>
            <a:endParaRPr lang="en-GB" b="0" dirty="0">
              <a:solidFill>
                <a:srgbClr val="DCDCAA"/>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kind</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pcq</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name</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pcq-udp</a:t>
            </a:r>
            <a:r>
              <a:rPr lang="en-GB" b="0" dirty="0">
                <a:solidFill>
                  <a:srgbClr val="D4D4D4"/>
                </a:solidFill>
                <a:effectLst/>
                <a:latin typeface="Menlo" panose="020B0609030804020204" pitchFamily="49" charset="0"/>
              </a:rPr>
              <a:t> </a:t>
            </a:r>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-burst-rate=</a:t>
            </a:r>
            <a:r>
              <a:rPr lang="en-GB" b="0" dirty="0">
                <a:solidFill>
                  <a:srgbClr val="4EC9B0"/>
                </a:solidFill>
                <a:effectLst/>
                <a:latin typeface="Menlo" panose="020B0609030804020204" pitchFamily="49" charset="0"/>
              </a:rPr>
              <a:t>10M</a:t>
            </a:r>
            <a:r>
              <a:rPr lang="en-GB" b="0" dirty="0">
                <a:solidFill>
                  <a:srgbClr val="D4D4D4"/>
                </a:solidFill>
                <a:effectLst/>
                <a:latin typeface="Menlo" panose="020B0609030804020204" pitchFamily="49" charset="0"/>
              </a:rPr>
              <a:t> </a:t>
            </a:r>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-burst-</a:t>
            </a:r>
            <a:r>
              <a:rPr lang="en-GB" b="0" dirty="0">
                <a:solidFill>
                  <a:srgbClr val="569CD6"/>
                </a:solidFill>
                <a:effectLst/>
                <a:latin typeface="Menlo" panose="020B0609030804020204" pitchFamily="49" charset="0"/>
              </a:rPr>
              <a:t>threshold</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6M</a:t>
            </a:r>
            <a:r>
              <a:rPr lang="en-GB" b="0" dirty="0">
                <a:solidFill>
                  <a:srgbClr val="D4D4D4"/>
                </a:solidFill>
                <a:effectLst/>
                <a:latin typeface="Menlo" panose="020B0609030804020204" pitchFamily="49" charset="0"/>
              </a:rPr>
              <a:t>\</a:t>
            </a:r>
            <a:endParaRPr lang="en-GB" dirty="0">
              <a:solidFill>
                <a:srgbClr val="D4D4D4"/>
              </a:solidFill>
              <a:latin typeface="Menlo" panose="020B0609030804020204" pitchFamily="49" charset="0"/>
            </a:endParaRPr>
          </a:p>
          <a:p>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-burst-</a:t>
            </a:r>
            <a:r>
              <a:rPr lang="en-GB" b="0" dirty="0">
                <a:solidFill>
                  <a:srgbClr val="569CD6"/>
                </a:solidFill>
                <a:effectLst/>
                <a:latin typeface="Menlo" panose="020B0609030804020204" pitchFamily="49" charset="0"/>
              </a:rPr>
              <a:t>time</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1m</a:t>
            </a:r>
            <a:r>
              <a:rPr lang="en-GB" b="0" dirty="0">
                <a:solidFill>
                  <a:srgbClr val="D4D4D4"/>
                </a:solidFill>
                <a:effectLst/>
                <a:latin typeface="Menlo" panose="020B0609030804020204" pitchFamily="49" charset="0"/>
              </a:rPr>
              <a:t> </a:t>
            </a:r>
            <a:r>
              <a:rPr lang="en-GB" b="0" dirty="0" err="1">
                <a:solidFill>
                  <a:srgbClr val="569CD6"/>
                </a:solidFill>
                <a:effectLst/>
                <a:latin typeface="Menlo" panose="020B0609030804020204" pitchFamily="49" charset="0"/>
              </a:rPr>
              <a:t>pcq</a:t>
            </a:r>
            <a:r>
              <a:rPr lang="en-GB" b="0" dirty="0">
                <a:solidFill>
                  <a:srgbClr val="569CD6"/>
                </a:solidFill>
                <a:effectLst/>
                <a:latin typeface="Menlo" panose="020B0609030804020204" pitchFamily="49" charset="0"/>
              </a:rPr>
              <a:t>-classifier</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dst</a:t>
            </a:r>
            <a:r>
              <a:rPr lang="en-GB" b="0" dirty="0">
                <a:solidFill>
                  <a:srgbClr val="4EC9B0"/>
                </a:solidFill>
                <a:effectLst/>
                <a:latin typeface="Menlo" panose="020B0609030804020204" pitchFamily="49" charset="0"/>
              </a:rPr>
              <a:t>-address</a:t>
            </a:r>
            <a:r>
              <a:rPr lang="en-GB" b="0" dirty="0">
                <a:solidFill>
                  <a:srgbClr val="D4D4D4"/>
                </a:solidFill>
                <a:effectLst/>
                <a:latin typeface="Menlo" panose="020B0609030804020204" pitchFamily="49" charset="0"/>
              </a:rPr>
              <a:t> </a:t>
            </a:r>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-rate=</a:t>
            </a:r>
            <a:r>
              <a:rPr lang="en-GB" b="0" dirty="0">
                <a:solidFill>
                  <a:srgbClr val="4EC9B0"/>
                </a:solidFill>
                <a:effectLst/>
                <a:latin typeface="Menlo" panose="020B0609030804020204" pitchFamily="49" charset="0"/>
              </a:rPr>
              <a:t>6M</a:t>
            </a:r>
            <a:endParaRPr lang="en-GB" b="0" dirty="0">
              <a:solidFill>
                <a:srgbClr val="D4D4D4"/>
              </a:solidFill>
              <a:effectLst/>
              <a:latin typeface="Menlo" panose="020B0609030804020204" pitchFamily="49" charset="0"/>
            </a:endParaRPr>
          </a:p>
          <a:p>
            <a:endParaRPr lang="en-GB" b="0" dirty="0">
              <a:solidFill>
                <a:srgbClr val="DCDCAA"/>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kind</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pcq</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name</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pcq</a:t>
            </a:r>
            <a:r>
              <a:rPr lang="en-GB" b="0" dirty="0">
                <a:solidFill>
                  <a:srgbClr val="4EC9B0"/>
                </a:solidFill>
                <a:effectLst/>
                <a:latin typeface="Menlo" panose="020B0609030804020204" pitchFamily="49" charset="0"/>
              </a:rPr>
              <a:t>-other</a:t>
            </a:r>
            <a:r>
              <a:rPr lang="en-GB" b="0" dirty="0">
                <a:solidFill>
                  <a:srgbClr val="D4D4D4"/>
                </a:solidFill>
                <a:effectLst/>
                <a:latin typeface="Menlo" panose="020B0609030804020204" pitchFamily="49" charset="0"/>
              </a:rPr>
              <a:t> </a:t>
            </a:r>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-burst-rate=</a:t>
            </a:r>
            <a:r>
              <a:rPr lang="en-GB" b="0" dirty="0">
                <a:solidFill>
                  <a:srgbClr val="4EC9B0"/>
                </a:solidFill>
                <a:effectLst/>
                <a:latin typeface="Menlo" panose="020B0609030804020204" pitchFamily="49" charset="0"/>
              </a:rPr>
              <a:t>10M</a:t>
            </a:r>
            <a:r>
              <a:rPr lang="en-GB" b="0" dirty="0">
                <a:solidFill>
                  <a:srgbClr val="D4D4D4"/>
                </a:solidFill>
                <a:effectLst/>
                <a:latin typeface="Menlo" panose="020B0609030804020204" pitchFamily="49" charset="0"/>
              </a:rPr>
              <a:t>\</a:t>
            </a:r>
          </a:p>
          <a:p>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-burst-</a:t>
            </a:r>
            <a:r>
              <a:rPr lang="en-GB" b="0" dirty="0">
                <a:solidFill>
                  <a:srgbClr val="569CD6"/>
                </a:solidFill>
                <a:effectLst/>
                <a:latin typeface="Menlo" panose="020B0609030804020204" pitchFamily="49" charset="0"/>
              </a:rPr>
              <a:t>threshold</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5M</a:t>
            </a:r>
            <a:r>
              <a:rPr lang="en-GB" b="0" dirty="0">
                <a:solidFill>
                  <a:srgbClr val="D4D4D4"/>
                </a:solidFill>
                <a:effectLst/>
                <a:latin typeface="Menlo" panose="020B0609030804020204" pitchFamily="49" charset="0"/>
              </a:rPr>
              <a:t> </a:t>
            </a:r>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-burst-</a:t>
            </a:r>
            <a:r>
              <a:rPr lang="en-GB" b="0" dirty="0">
                <a:solidFill>
                  <a:srgbClr val="569CD6"/>
                </a:solidFill>
                <a:effectLst/>
                <a:latin typeface="Menlo" panose="020B0609030804020204" pitchFamily="49" charset="0"/>
              </a:rPr>
              <a:t>time</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1m</a:t>
            </a:r>
            <a:r>
              <a:rPr lang="en-GB" dirty="0">
                <a:solidFill>
                  <a:srgbClr val="D4D4D4"/>
                </a:solidFill>
                <a:latin typeface="Menlo" panose="020B0609030804020204" pitchFamily="49" charset="0"/>
              </a:rPr>
              <a:t>\</a:t>
            </a:r>
          </a:p>
          <a:p>
            <a:r>
              <a:rPr lang="en-GB" b="0" dirty="0" err="1">
                <a:solidFill>
                  <a:srgbClr val="569CD6"/>
                </a:solidFill>
                <a:effectLst/>
                <a:latin typeface="Menlo" panose="020B0609030804020204" pitchFamily="49" charset="0"/>
              </a:rPr>
              <a:t>pcq</a:t>
            </a:r>
            <a:r>
              <a:rPr lang="en-GB" b="0" dirty="0">
                <a:solidFill>
                  <a:srgbClr val="569CD6"/>
                </a:solidFill>
                <a:effectLst/>
                <a:latin typeface="Menlo" panose="020B0609030804020204" pitchFamily="49" charset="0"/>
              </a:rPr>
              <a:t>-classifier</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dst</a:t>
            </a:r>
            <a:r>
              <a:rPr lang="en-GB" b="0" dirty="0">
                <a:solidFill>
                  <a:srgbClr val="4EC9B0"/>
                </a:solidFill>
                <a:effectLst/>
                <a:latin typeface="Menlo" panose="020B0609030804020204" pitchFamily="49" charset="0"/>
              </a:rPr>
              <a:t>-address</a:t>
            </a:r>
            <a:r>
              <a:rPr lang="en-GB" b="0" dirty="0">
                <a:solidFill>
                  <a:srgbClr val="D4D4D4"/>
                </a:solidFill>
                <a:effectLst/>
                <a:latin typeface="Menlo" panose="020B0609030804020204" pitchFamily="49" charset="0"/>
              </a:rPr>
              <a:t> </a:t>
            </a:r>
            <a:r>
              <a:rPr lang="en-GB" b="0" dirty="0" err="1">
                <a:solidFill>
                  <a:srgbClr val="D4D4D4"/>
                </a:solidFill>
                <a:effectLst/>
                <a:latin typeface="Menlo" panose="020B0609030804020204" pitchFamily="49" charset="0"/>
              </a:rPr>
              <a:t>pcq</a:t>
            </a:r>
            <a:r>
              <a:rPr lang="en-GB" b="0" dirty="0">
                <a:solidFill>
                  <a:srgbClr val="D4D4D4"/>
                </a:solidFill>
                <a:effectLst/>
                <a:latin typeface="Menlo" panose="020B0609030804020204" pitchFamily="49" charset="0"/>
              </a:rPr>
              <a:t>-rate=</a:t>
            </a:r>
            <a:r>
              <a:rPr lang="en-GB" b="0" dirty="0">
                <a:solidFill>
                  <a:srgbClr val="4EC9B0"/>
                </a:solidFill>
                <a:effectLst/>
                <a:latin typeface="Menlo" panose="020B0609030804020204" pitchFamily="49" charset="0"/>
              </a:rPr>
              <a:t>5M</a:t>
            </a:r>
            <a:endParaRPr lang="en-GB" b="0" dirty="0">
              <a:solidFill>
                <a:srgbClr val="D4D4D4"/>
              </a:solidFill>
              <a:effectLst/>
              <a:latin typeface="Menlo" panose="020B0609030804020204" pitchFamily="49" charset="0"/>
            </a:endParaRPr>
          </a:p>
          <a:p>
            <a:endParaRPr lang="en-GB" dirty="0">
              <a:solidFill>
                <a:srgbClr val="4EC9B0"/>
              </a:solidFill>
              <a:latin typeface="Menlo" panose="020B0609030804020204" pitchFamily="49" charset="0"/>
            </a:endParaRPr>
          </a:p>
        </p:txBody>
      </p:sp>
      <p:sp>
        <p:nvSpPr>
          <p:cNvPr id="10" name="Tekstvak 25">
            <a:extLst>
              <a:ext uri="{FF2B5EF4-FFF2-40B4-BE49-F238E27FC236}">
                <a16:creationId xmlns:a16="http://schemas.microsoft.com/office/drawing/2014/main" id="{1E72F784-857B-589A-9A34-4EDAD7B3C2BB}"/>
              </a:ext>
            </a:extLst>
          </p:cNvPr>
          <p:cNvSpPr txBox="1"/>
          <p:nvPr/>
        </p:nvSpPr>
        <p:spPr>
          <a:xfrm>
            <a:off x="1900052" y="5652325"/>
            <a:ext cx="9880270" cy="430887"/>
          </a:xfrm>
          <a:prstGeom prst="rect">
            <a:avLst/>
          </a:prstGeom>
          <a:noFill/>
          <a:ln w="9525">
            <a:noFill/>
          </a:ln>
        </p:spPr>
        <p:txBody>
          <a:bodyPr wrap="square" rtlCol="0">
            <a:spAutoFit/>
          </a:bodyPr>
          <a:lstStyle/>
          <a:p>
            <a:r>
              <a:rPr lang="en-US" sz="2200" dirty="0"/>
              <a:t>…</a:t>
            </a:r>
          </a:p>
        </p:txBody>
      </p:sp>
      <p:sp>
        <p:nvSpPr>
          <p:cNvPr id="2" name="Slide Number Placeholder 1">
            <a:extLst>
              <a:ext uri="{FF2B5EF4-FFF2-40B4-BE49-F238E27FC236}">
                <a16:creationId xmlns:a16="http://schemas.microsoft.com/office/drawing/2014/main" id="{524FA675-B8AD-6C98-EA02-C8C732435554}"/>
              </a:ext>
            </a:extLst>
          </p:cNvPr>
          <p:cNvSpPr>
            <a:spLocks noGrp="1"/>
          </p:cNvSpPr>
          <p:nvPr>
            <p:ph type="sldNum" sz="quarter" idx="12"/>
          </p:nvPr>
        </p:nvSpPr>
        <p:spPr/>
        <p:txBody>
          <a:bodyPr/>
          <a:lstStyle/>
          <a:p>
            <a:fld id="{F452A7EC-A02D-8140-837D-5AC37765D686}" type="slidenum">
              <a:rPr lang="nl-BE" smtClean="0"/>
              <a:t>26</a:t>
            </a:fld>
            <a:endParaRPr lang="nl-BE"/>
          </a:p>
        </p:txBody>
      </p:sp>
    </p:spTree>
    <p:extLst>
      <p:ext uri="{BB962C8B-B14F-4D97-AF65-F5344CB8AC3E}">
        <p14:creationId xmlns:p14="http://schemas.microsoft.com/office/powerpoint/2010/main" val="3354614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304106" cy="548278"/>
          </a:xfrm>
        </p:spPr>
        <p:txBody>
          <a:bodyPr anchor="t" anchorCtr="0">
            <a:normAutofit/>
          </a:bodyPr>
          <a:lstStyle/>
          <a:p>
            <a:pPr algn="l"/>
            <a:r>
              <a:rPr lang="en-US" sz="2500" b="1" dirty="0"/>
              <a:t>Firewall – Queue tree</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pic>
        <p:nvPicPr>
          <p:cNvPr id="3" name="Picture 2" descr="A black and white sign&#10;&#10;Description automatically generated with low confidence">
            <a:extLst>
              <a:ext uri="{FF2B5EF4-FFF2-40B4-BE49-F238E27FC236}">
                <a16:creationId xmlns:a16="http://schemas.microsoft.com/office/drawing/2014/main" id="{A3A91150-737B-6DE8-5440-2717254CC9F7}"/>
              </a:ext>
            </a:extLst>
          </p:cNvPr>
          <p:cNvPicPr>
            <a:picLocks noChangeAspect="1"/>
          </p:cNvPicPr>
          <p:nvPr/>
        </p:nvPicPr>
        <p:blipFill>
          <a:blip r:embed="rId5"/>
          <a:stretch>
            <a:fillRect/>
          </a:stretch>
        </p:blipFill>
        <p:spPr>
          <a:xfrm>
            <a:off x="122961" y="6538912"/>
            <a:ext cx="1399482" cy="241629"/>
          </a:xfrm>
          <a:prstGeom prst="rect">
            <a:avLst/>
          </a:prstGeom>
        </p:spPr>
      </p:pic>
      <p:sp>
        <p:nvSpPr>
          <p:cNvPr id="5" name="Tekstvak 25">
            <a:extLst>
              <a:ext uri="{FF2B5EF4-FFF2-40B4-BE49-F238E27FC236}">
                <a16:creationId xmlns:a16="http://schemas.microsoft.com/office/drawing/2014/main" id="{789CB6F6-8152-6BC0-9125-79CD6F5333FD}"/>
              </a:ext>
            </a:extLst>
          </p:cNvPr>
          <p:cNvSpPr txBox="1"/>
          <p:nvPr/>
        </p:nvSpPr>
        <p:spPr>
          <a:xfrm>
            <a:off x="1900051" y="2191517"/>
            <a:ext cx="10201659" cy="430887"/>
          </a:xfrm>
          <a:prstGeom prst="rect">
            <a:avLst/>
          </a:prstGeom>
          <a:noFill/>
          <a:ln w="9525">
            <a:noFill/>
          </a:ln>
        </p:spPr>
        <p:txBody>
          <a:bodyPr wrap="square" rtlCol="0">
            <a:spAutoFit/>
          </a:bodyPr>
          <a:lstStyle/>
          <a:p>
            <a:r>
              <a:rPr lang="en-US" sz="2200" dirty="0"/>
              <a:t>With this configuration we will add the parent Queue tree</a:t>
            </a:r>
          </a:p>
        </p:txBody>
      </p:sp>
      <p:sp>
        <p:nvSpPr>
          <p:cNvPr id="9" name="Tekstvak 3">
            <a:extLst>
              <a:ext uri="{FF2B5EF4-FFF2-40B4-BE49-F238E27FC236}">
                <a16:creationId xmlns:a16="http://schemas.microsoft.com/office/drawing/2014/main" id="{2D5CD166-C5F1-EDDB-B47C-455A50643BB5}"/>
              </a:ext>
            </a:extLst>
          </p:cNvPr>
          <p:cNvSpPr txBox="1"/>
          <p:nvPr/>
        </p:nvSpPr>
        <p:spPr>
          <a:xfrm>
            <a:off x="1900051" y="2829449"/>
            <a:ext cx="10168988" cy="2308324"/>
          </a:xfrm>
          <a:prstGeom prst="rect">
            <a:avLst/>
          </a:prstGeom>
          <a:solidFill>
            <a:schemeClr val="tx1">
              <a:lumMod val="85000"/>
              <a:lumOff val="15000"/>
            </a:schemeClr>
          </a:solidFill>
        </p:spPr>
        <p:txBody>
          <a:bodyPr wrap="square">
            <a:spAutoFit/>
          </a:bodyPr>
          <a:lstStyle/>
          <a:p>
            <a:r>
              <a:rPr lang="en-GB" b="0" dirty="0">
                <a:solidFill>
                  <a:srgbClr val="D4D4D4"/>
                </a:solidFill>
                <a:effectLst/>
                <a:latin typeface="Menlo" panose="020B0609030804020204" pitchFamily="49" charset="0"/>
              </a:rPr>
              <a:t>/</a:t>
            </a:r>
            <a:r>
              <a:rPr lang="en-GB" b="0" dirty="0">
                <a:solidFill>
                  <a:srgbClr val="DCDCAA"/>
                </a:solidFill>
                <a:effectLst/>
                <a:latin typeface="Menlo" panose="020B0609030804020204" pitchFamily="49" charset="0"/>
              </a:rPr>
              <a:t>queue</a:t>
            </a:r>
            <a:r>
              <a:rPr lang="en-GB" b="0" dirty="0">
                <a:solidFill>
                  <a:srgbClr val="D4D4D4"/>
                </a:solidFill>
                <a:effectLst/>
                <a:latin typeface="Menlo" panose="020B0609030804020204" pitchFamily="49" charset="0"/>
              </a:rPr>
              <a:t> tree</a:t>
            </a:r>
          </a:p>
          <a:p>
            <a:endParaRPr lang="en-GB" b="0" dirty="0">
              <a:solidFill>
                <a:srgbClr val="D4D4D4"/>
              </a:solidFill>
              <a:effectLst/>
              <a:latin typeface="Menlo" panose="020B0609030804020204" pitchFamily="49" charset="0"/>
            </a:endParaRPr>
          </a:p>
          <a:p>
            <a:r>
              <a:rPr lang="en-GB" b="0" dirty="0">
                <a:solidFill>
                  <a:srgbClr val="6A9955"/>
                </a:solidFill>
                <a:effectLst/>
                <a:latin typeface="Menlo" panose="020B0609030804020204" pitchFamily="49" charset="0"/>
              </a:rPr>
              <a:t># please change the parent parameter to match your interface name of your bridge or ethernet interface where your LAN is connected to</a:t>
            </a:r>
            <a:endParaRPr lang="en-GB" b="0" dirty="0">
              <a:solidFill>
                <a:srgbClr val="D4D4D4"/>
              </a:solidFill>
              <a:effectLst/>
              <a:latin typeface="Menlo" panose="020B0609030804020204" pitchFamily="49" charset="0"/>
            </a:endParaRP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name</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QT-ether1-wan</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parent</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bridge-LAN</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priority</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1</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limit</a:t>
            </a:r>
            <a:r>
              <a:rPr lang="en-GB" b="0" dirty="0">
                <a:solidFill>
                  <a:srgbClr val="D4D4D4"/>
                </a:solidFill>
                <a:effectLst/>
                <a:latin typeface="Menlo" panose="020B0609030804020204" pitchFamily="49" charset="0"/>
              </a:rPr>
              <a:t>-at=</a:t>
            </a:r>
            <a:r>
              <a:rPr lang="en-GB" b="0" dirty="0">
                <a:solidFill>
                  <a:srgbClr val="4EC9B0"/>
                </a:solidFill>
                <a:effectLst/>
                <a:latin typeface="Menlo" panose="020B0609030804020204" pitchFamily="49" charset="0"/>
              </a:rPr>
              <a:t>10M</a:t>
            </a:r>
            <a:r>
              <a:rPr lang="en-GB" dirty="0">
                <a:solidFill>
                  <a:srgbClr val="D4D4D4"/>
                </a:solidFill>
                <a:latin typeface="Menlo" panose="020B0609030804020204" pitchFamily="49" charset="0"/>
              </a:rPr>
              <a:t>\</a:t>
            </a:r>
          </a:p>
          <a:p>
            <a:r>
              <a:rPr lang="en-GB" b="0" dirty="0">
                <a:solidFill>
                  <a:srgbClr val="569CD6"/>
                </a:solidFill>
                <a:effectLst/>
                <a:latin typeface="Menlo" panose="020B0609030804020204" pitchFamily="49" charset="0"/>
              </a:rPr>
              <a:t>max-limit</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10M</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parent_queue_tree_item</a:t>
            </a:r>
            <a:endParaRPr lang="en-GB" b="0" dirty="0">
              <a:solidFill>
                <a:srgbClr val="D4D4D4"/>
              </a:solidFill>
              <a:effectLst/>
              <a:latin typeface="Menlo" panose="020B0609030804020204" pitchFamily="49" charset="0"/>
            </a:endParaRPr>
          </a:p>
          <a:p>
            <a:endParaRPr lang="en-GB" b="0" dirty="0">
              <a:solidFill>
                <a:srgbClr val="D4D4D4"/>
              </a:solidFill>
              <a:effectLst/>
              <a:latin typeface="Menlo" panose="020B0609030804020204" pitchFamily="49" charset="0"/>
            </a:endParaRPr>
          </a:p>
        </p:txBody>
      </p:sp>
      <p:sp>
        <p:nvSpPr>
          <p:cNvPr id="10" name="Tekstvak 25">
            <a:extLst>
              <a:ext uri="{FF2B5EF4-FFF2-40B4-BE49-F238E27FC236}">
                <a16:creationId xmlns:a16="http://schemas.microsoft.com/office/drawing/2014/main" id="{1E72F784-857B-589A-9A34-4EDAD7B3C2BB}"/>
              </a:ext>
            </a:extLst>
          </p:cNvPr>
          <p:cNvSpPr txBox="1"/>
          <p:nvPr/>
        </p:nvSpPr>
        <p:spPr>
          <a:xfrm>
            <a:off x="1900052" y="5652325"/>
            <a:ext cx="9880270" cy="430887"/>
          </a:xfrm>
          <a:prstGeom prst="rect">
            <a:avLst/>
          </a:prstGeom>
          <a:noFill/>
          <a:ln w="9525">
            <a:noFill/>
          </a:ln>
        </p:spPr>
        <p:txBody>
          <a:bodyPr wrap="square" rtlCol="0">
            <a:spAutoFit/>
          </a:bodyPr>
          <a:lstStyle/>
          <a:p>
            <a:r>
              <a:rPr lang="en-US" sz="2200" dirty="0"/>
              <a:t>Next we add the child items </a:t>
            </a:r>
          </a:p>
        </p:txBody>
      </p:sp>
      <p:sp>
        <p:nvSpPr>
          <p:cNvPr id="2" name="Slide Number Placeholder 1">
            <a:extLst>
              <a:ext uri="{FF2B5EF4-FFF2-40B4-BE49-F238E27FC236}">
                <a16:creationId xmlns:a16="http://schemas.microsoft.com/office/drawing/2014/main" id="{59AD377F-6BF9-5025-9517-B213B3E61528}"/>
              </a:ext>
            </a:extLst>
          </p:cNvPr>
          <p:cNvSpPr>
            <a:spLocks noGrp="1"/>
          </p:cNvSpPr>
          <p:nvPr>
            <p:ph type="sldNum" sz="quarter" idx="12"/>
          </p:nvPr>
        </p:nvSpPr>
        <p:spPr/>
        <p:txBody>
          <a:bodyPr/>
          <a:lstStyle/>
          <a:p>
            <a:fld id="{F452A7EC-A02D-8140-837D-5AC37765D686}" type="slidenum">
              <a:rPr lang="nl-BE" smtClean="0"/>
              <a:t>27</a:t>
            </a:fld>
            <a:endParaRPr lang="nl-BE"/>
          </a:p>
        </p:txBody>
      </p:sp>
    </p:spTree>
    <p:extLst>
      <p:ext uri="{BB962C8B-B14F-4D97-AF65-F5344CB8AC3E}">
        <p14:creationId xmlns:p14="http://schemas.microsoft.com/office/powerpoint/2010/main" val="41072728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304106" cy="548278"/>
          </a:xfrm>
        </p:spPr>
        <p:txBody>
          <a:bodyPr anchor="t" anchorCtr="0">
            <a:normAutofit/>
          </a:bodyPr>
          <a:lstStyle/>
          <a:p>
            <a:pPr algn="l"/>
            <a:r>
              <a:rPr lang="en-US" sz="2500" b="1" dirty="0"/>
              <a:t>Firewall – Queue tree</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pic>
        <p:nvPicPr>
          <p:cNvPr id="3" name="Picture 2" descr="A black and white sign&#10;&#10;Description automatically generated with low confidence">
            <a:extLst>
              <a:ext uri="{FF2B5EF4-FFF2-40B4-BE49-F238E27FC236}">
                <a16:creationId xmlns:a16="http://schemas.microsoft.com/office/drawing/2014/main" id="{A3A91150-737B-6DE8-5440-2717254CC9F7}"/>
              </a:ext>
            </a:extLst>
          </p:cNvPr>
          <p:cNvPicPr>
            <a:picLocks noChangeAspect="1"/>
          </p:cNvPicPr>
          <p:nvPr/>
        </p:nvPicPr>
        <p:blipFill>
          <a:blip r:embed="rId5"/>
          <a:stretch>
            <a:fillRect/>
          </a:stretch>
        </p:blipFill>
        <p:spPr>
          <a:xfrm>
            <a:off x="122961" y="6538912"/>
            <a:ext cx="1399482" cy="241629"/>
          </a:xfrm>
          <a:prstGeom prst="rect">
            <a:avLst/>
          </a:prstGeom>
        </p:spPr>
      </p:pic>
      <p:sp>
        <p:nvSpPr>
          <p:cNvPr id="5" name="Tekstvak 25">
            <a:extLst>
              <a:ext uri="{FF2B5EF4-FFF2-40B4-BE49-F238E27FC236}">
                <a16:creationId xmlns:a16="http://schemas.microsoft.com/office/drawing/2014/main" id="{789CB6F6-8152-6BC0-9125-79CD6F5333FD}"/>
              </a:ext>
            </a:extLst>
          </p:cNvPr>
          <p:cNvSpPr txBox="1"/>
          <p:nvPr/>
        </p:nvSpPr>
        <p:spPr>
          <a:xfrm>
            <a:off x="1900051" y="2191517"/>
            <a:ext cx="10201659" cy="430887"/>
          </a:xfrm>
          <a:prstGeom prst="rect">
            <a:avLst/>
          </a:prstGeom>
          <a:noFill/>
          <a:ln w="9525">
            <a:noFill/>
          </a:ln>
        </p:spPr>
        <p:txBody>
          <a:bodyPr wrap="square" rtlCol="0">
            <a:spAutoFit/>
          </a:bodyPr>
          <a:lstStyle/>
          <a:p>
            <a:r>
              <a:rPr lang="en-US" sz="2200" dirty="0"/>
              <a:t>This are the child Queue tree items we need to add</a:t>
            </a:r>
          </a:p>
        </p:txBody>
      </p:sp>
      <p:sp>
        <p:nvSpPr>
          <p:cNvPr id="9" name="Tekstvak 3">
            <a:extLst>
              <a:ext uri="{FF2B5EF4-FFF2-40B4-BE49-F238E27FC236}">
                <a16:creationId xmlns:a16="http://schemas.microsoft.com/office/drawing/2014/main" id="{2D5CD166-C5F1-EDDB-B47C-455A50643BB5}"/>
              </a:ext>
            </a:extLst>
          </p:cNvPr>
          <p:cNvSpPr txBox="1"/>
          <p:nvPr/>
        </p:nvSpPr>
        <p:spPr>
          <a:xfrm>
            <a:off x="1916386" y="2829449"/>
            <a:ext cx="9863936" cy="3139321"/>
          </a:xfrm>
          <a:prstGeom prst="rect">
            <a:avLst/>
          </a:prstGeom>
          <a:solidFill>
            <a:schemeClr val="tx1">
              <a:lumMod val="85000"/>
              <a:lumOff val="15000"/>
            </a:schemeClr>
          </a:solidFill>
        </p:spPr>
        <p:txBody>
          <a:bodyPr wrap="square">
            <a:spAutoFit/>
          </a:bodyPr>
          <a:lstStyle/>
          <a:p>
            <a:r>
              <a:rPr lang="en-GB" b="0" dirty="0">
                <a:solidFill>
                  <a:srgbClr val="D4D4D4"/>
                </a:solidFill>
                <a:effectLst/>
                <a:latin typeface="Menlo" panose="020B0609030804020204" pitchFamily="49" charset="0"/>
              </a:rPr>
              <a:t>/</a:t>
            </a:r>
            <a:r>
              <a:rPr lang="en-GB" b="0" dirty="0">
                <a:solidFill>
                  <a:srgbClr val="DCDCAA"/>
                </a:solidFill>
                <a:effectLst/>
                <a:latin typeface="Menlo" panose="020B0609030804020204" pitchFamily="49" charset="0"/>
              </a:rPr>
              <a:t>queue</a:t>
            </a:r>
            <a:r>
              <a:rPr lang="en-GB" b="0" dirty="0">
                <a:solidFill>
                  <a:srgbClr val="D4D4D4"/>
                </a:solidFill>
                <a:effectLst/>
                <a:latin typeface="Menlo" panose="020B0609030804020204" pitchFamily="49" charset="0"/>
              </a:rPr>
              <a:t> tree</a:t>
            </a: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name</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QT-</a:t>
            </a:r>
            <a:r>
              <a:rPr lang="en-GB" b="0" dirty="0" err="1">
                <a:solidFill>
                  <a:srgbClr val="4EC9B0"/>
                </a:solidFill>
                <a:effectLst/>
                <a:latin typeface="Menlo" panose="020B0609030804020204" pitchFamily="49" charset="0"/>
              </a:rPr>
              <a:t>tvo</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packet-mark</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pm_tvo</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parent</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QT-ether1-wan</a:t>
            </a:r>
            <a:r>
              <a:rPr lang="en-GB" b="0" dirty="0">
                <a:solidFill>
                  <a:srgbClr val="D4D4D4"/>
                </a:solidFill>
                <a:effectLst/>
                <a:latin typeface="Menlo" panose="020B0609030804020204" pitchFamily="49" charset="0"/>
              </a:rPr>
              <a:t> </a:t>
            </a:r>
            <a:r>
              <a:rPr lang="en-GB" b="0" dirty="0">
                <a:solidFill>
                  <a:srgbClr val="DCDCAA"/>
                </a:solidFill>
                <a:effectLst/>
                <a:latin typeface="Menlo" panose="020B0609030804020204" pitchFamily="49" charset="0"/>
              </a:rPr>
              <a:t>queue</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pcq-tvo</a:t>
            </a:r>
            <a:r>
              <a:rPr lang="en-GB" b="0" dirty="0">
                <a:solidFill>
                  <a:srgbClr val="4EC9B0"/>
                </a:solidFill>
                <a:effectLst/>
                <a:latin typeface="Menlo" panose="020B0609030804020204" pitchFamily="49" charset="0"/>
              </a:rPr>
              <a:t>\</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TVoost_queue_tree_item</a:t>
            </a:r>
            <a:endParaRPr lang="en-GB" b="0" dirty="0">
              <a:solidFill>
                <a:srgbClr val="4EC9B0"/>
              </a:solidFill>
              <a:effectLst/>
              <a:latin typeface="Menlo" panose="020B0609030804020204" pitchFamily="49" charset="0"/>
            </a:endParaRP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name</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QT-</a:t>
            </a:r>
            <a:r>
              <a:rPr lang="en-GB" b="0" dirty="0" err="1">
                <a:solidFill>
                  <a:srgbClr val="4EC9B0"/>
                </a:solidFill>
                <a:effectLst/>
                <a:latin typeface="Menlo" panose="020B0609030804020204" pitchFamily="49" charset="0"/>
              </a:rPr>
              <a:t>udp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packet-mark</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pm_udp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parent</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QT-ether1-wan</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priority</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1\</a:t>
            </a:r>
            <a:r>
              <a:rPr lang="en-GB" b="0" dirty="0">
                <a:solidFill>
                  <a:srgbClr val="D4D4D4"/>
                </a:solidFill>
                <a:effectLst/>
                <a:latin typeface="Menlo" panose="020B0609030804020204" pitchFamily="49" charset="0"/>
              </a:rPr>
              <a:t> </a:t>
            </a:r>
            <a:r>
              <a:rPr lang="en-GB" b="0" dirty="0">
                <a:solidFill>
                  <a:srgbClr val="DCDCAA"/>
                </a:solidFill>
                <a:effectLst/>
                <a:latin typeface="Menlo" panose="020B0609030804020204" pitchFamily="49" charset="0"/>
              </a:rPr>
              <a:t>queue</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pcq-udp</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UDP_queue_tree_item</a:t>
            </a:r>
            <a:endParaRPr lang="en-GB" b="0" dirty="0">
              <a:solidFill>
                <a:srgbClr val="4EC9B0"/>
              </a:solidFill>
              <a:effectLst/>
              <a:latin typeface="Menlo" panose="020B0609030804020204" pitchFamily="49" charset="0"/>
            </a:endParaRPr>
          </a:p>
          <a:p>
            <a:endParaRPr lang="en-GB" b="0" dirty="0">
              <a:solidFill>
                <a:srgbClr val="D4D4D4"/>
              </a:solidFill>
              <a:effectLst/>
              <a:latin typeface="Menlo" panose="020B0609030804020204" pitchFamily="49" charset="0"/>
            </a:endParaRPr>
          </a:p>
          <a:p>
            <a:r>
              <a:rPr lang="en-GB" b="0" dirty="0">
                <a:solidFill>
                  <a:srgbClr val="DCDCAA"/>
                </a:solidFill>
                <a:effectLst/>
                <a:latin typeface="Menlo" panose="020B0609030804020204" pitchFamily="49" charset="0"/>
              </a:rPr>
              <a:t>add</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name</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QT-other</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packet-mark</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no-mark</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parent</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QT-ether1-wan</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priority</a:t>
            </a:r>
            <a:r>
              <a:rPr lang="en-GB" b="0" dirty="0">
                <a:solidFill>
                  <a:srgbClr val="D4D4D4"/>
                </a:solidFill>
                <a:effectLst/>
                <a:latin typeface="Menlo" panose="020B0609030804020204" pitchFamily="49" charset="0"/>
              </a:rPr>
              <a:t>=</a:t>
            </a:r>
            <a:r>
              <a:rPr lang="en-GB" b="0" dirty="0">
                <a:solidFill>
                  <a:srgbClr val="4EC9B0"/>
                </a:solidFill>
                <a:effectLst/>
                <a:latin typeface="Menlo" panose="020B0609030804020204" pitchFamily="49" charset="0"/>
              </a:rPr>
              <a:t>2\</a:t>
            </a:r>
            <a:r>
              <a:rPr lang="en-GB" b="0" dirty="0">
                <a:solidFill>
                  <a:srgbClr val="D4D4D4"/>
                </a:solidFill>
                <a:effectLst/>
                <a:latin typeface="Menlo" panose="020B0609030804020204" pitchFamily="49" charset="0"/>
              </a:rPr>
              <a:t> </a:t>
            </a:r>
            <a:r>
              <a:rPr lang="en-GB" b="0" dirty="0">
                <a:solidFill>
                  <a:srgbClr val="DCDCAA"/>
                </a:solidFill>
                <a:effectLst/>
                <a:latin typeface="Menlo" panose="020B0609030804020204" pitchFamily="49" charset="0"/>
              </a:rPr>
              <a:t>queue</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pcq</a:t>
            </a:r>
            <a:r>
              <a:rPr lang="en-GB" b="0" dirty="0">
                <a:solidFill>
                  <a:srgbClr val="4EC9B0"/>
                </a:solidFill>
                <a:effectLst/>
                <a:latin typeface="Menlo" panose="020B0609030804020204" pitchFamily="49" charset="0"/>
              </a:rPr>
              <a:t>-other</a:t>
            </a:r>
            <a:r>
              <a:rPr lang="en-GB" b="0" dirty="0">
                <a:solidFill>
                  <a:srgbClr val="D4D4D4"/>
                </a:solidFill>
                <a:effectLst/>
                <a:latin typeface="Menlo" panose="020B0609030804020204" pitchFamily="49" charset="0"/>
              </a:rPr>
              <a:t> </a:t>
            </a:r>
            <a:r>
              <a:rPr lang="en-GB" b="0" dirty="0">
                <a:solidFill>
                  <a:srgbClr val="569CD6"/>
                </a:solidFill>
                <a:effectLst/>
                <a:latin typeface="Menlo" panose="020B0609030804020204" pitchFamily="49" charset="0"/>
              </a:rPr>
              <a:t>comment</a:t>
            </a:r>
            <a:r>
              <a:rPr lang="en-GB" b="0" dirty="0">
                <a:solidFill>
                  <a:srgbClr val="D4D4D4"/>
                </a:solidFill>
                <a:effectLst/>
                <a:latin typeface="Menlo" panose="020B0609030804020204" pitchFamily="49" charset="0"/>
              </a:rPr>
              <a:t>=</a:t>
            </a:r>
            <a:r>
              <a:rPr lang="en-GB" b="0" dirty="0" err="1">
                <a:solidFill>
                  <a:srgbClr val="4EC9B0"/>
                </a:solidFill>
                <a:effectLst/>
                <a:latin typeface="Menlo" panose="020B0609030804020204" pitchFamily="49" charset="0"/>
              </a:rPr>
              <a:t>Other_traffic_queue_tree_item</a:t>
            </a:r>
            <a:endParaRPr lang="en-GB" b="0" dirty="0">
              <a:solidFill>
                <a:srgbClr val="4EC9B0"/>
              </a:solidFill>
              <a:effectLst/>
              <a:latin typeface="Menlo" panose="020B0609030804020204" pitchFamily="49" charset="0"/>
            </a:endParaRPr>
          </a:p>
          <a:p>
            <a:endParaRPr lang="en-GB" b="0" dirty="0">
              <a:solidFill>
                <a:srgbClr val="D4D4D4"/>
              </a:solidFill>
              <a:effectLst/>
              <a:latin typeface="Menlo" panose="020B0609030804020204" pitchFamily="49" charset="0"/>
            </a:endParaRPr>
          </a:p>
        </p:txBody>
      </p:sp>
      <p:sp>
        <p:nvSpPr>
          <p:cNvPr id="2" name="Slide Number Placeholder 1">
            <a:extLst>
              <a:ext uri="{FF2B5EF4-FFF2-40B4-BE49-F238E27FC236}">
                <a16:creationId xmlns:a16="http://schemas.microsoft.com/office/drawing/2014/main" id="{59AD377F-6BF9-5025-9517-B213B3E61528}"/>
              </a:ext>
            </a:extLst>
          </p:cNvPr>
          <p:cNvSpPr>
            <a:spLocks noGrp="1"/>
          </p:cNvSpPr>
          <p:nvPr>
            <p:ph type="sldNum" sz="quarter" idx="12"/>
          </p:nvPr>
        </p:nvSpPr>
        <p:spPr/>
        <p:txBody>
          <a:bodyPr/>
          <a:lstStyle/>
          <a:p>
            <a:fld id="{F452A7EC-A02D-8140-837D-5AC37765D686}" type="slidenum">
              <a:rPr lang="nl-BE" smtClean="0"/>
              <a:t>28</a:t>
            </a:fld>
            <a:endParaRPr lang="nl-BE"/>
          </a:p>
        </p:txBody>
      </p:sp>
    </p:spTree>
    <p:extLst>
      <p:ext uri="{BB962C8B-B14F-4D97-AF65-F5344CB8AC3E}">
        <p14:creationId xmlns:p14="http://schemas.microsoft.com/office/powerpoint/2010/main" val="40095910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304106" cy="548278"/>
          </a:xfrm>
        </p:spPr>
        <p:txBody>
          <a:bodyPr anchor="t" anchorCtr="0">
            <a:normAutofit/>
          </a:bodyPr>
          <a:lstStyle/>
          <a:p>
            <a:pPr algn="l"/>
            <a:r>
              <a:rPr lang="en-US" sz="2500" b="1" dirty="0"/>
              <a:t>Testing</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 name="Tekstvak 25">
            <a:extLst>
              <a:ext uri="{FF2B5EF4-FFF2-40B4-BE49-F238E27FC236}">
                <a16:creationId xmlns:a16="http://schemas.microsoft.com/office/drawing/2014/main" id="{3B7B2C1B-ABBA-0457-71FB-4ACB100EC18A}"/>
              </a:ext>
            </a:extLst>
          </p:cNvPr>
          <p:cNvSpPr txBox="1"/>
          <p:nvPr/>
        </p:nvSpPr>
        <p:spPr>
          <a:xfrm>
            <a:off x="1757548" y="1967479"/>
            <a:ext cx="10201658" cy="769441"/>
          </a:xfrm>
          <a:prstGeom prst="rect">
            <a:avLst/>
          </a:prstGeom>
          <a:noFill/>
          <a:ln w="9525">
            <a:noFill/>
          </a:ln>
        </p:spPr>
        <p:txBody>
          <a:bodyPr wrap="square" rtlCol="0">
            <a:spAutoFit/>
          </a:bodyPr>
          <a:lstStyle/>
          <a:p>
            <a:pPr algn="ctr"/>
            <a:r>
              <a:rPr lang="en-US" sz="2200" b="1" dirty="0"/>
              <a:t>Test what speed you have to set in the Queue tree QT-</a:t>
            </a:r>
            <a:r>
              <a:rPr lang="en-US" sz="2200" b="1" dirty="0" err="1"/>
              <a:t>tvo</a:t>
            </a:r>
            <a:endParaRPr lang="en-US" sz="2200" b="1" dirty="0"/>
          </a:p>
          <a:p>
            <a:pPr algn="ctr"/>
            <a:r>
              <a:rPr lang="en-US" sz="2200" b="1" dirty="0"/>
              <a:t>to have a flued low-quality livestream</a:t>
            </a:r>
          </a:p>
        </p:txBody>
      </p:sp>
      <p:pic>
        <p:nvPicPr>
          <p:cNvPr id="4" name="Picture 3" descr="A black and white sign&#10;&#10;Description automatically generated with low confidence">
            <a:extLst>
              <a:ext uri="{FF2B5EF4-FFF2-40B4-BE49-F238E27FC236}">
                <a16:creationId xmlns:a16="http://schemas.microsoft.com/office/drawing/2014/main" id="{44153460-FECF-C67C-B2E6-FF2E8AB1013A}"/>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6" name="Picture 5">
            <a:extLst>
              <a:ext uri="{FF2B5EF4-FFF2-40B4-BE49-F238E27FC236}">
                <a16:creationId xmlns:a16="http://schemas.microsoft.com/office/drawing/2014/main" id="{8C64E286-BC9A-062F-50C0-9AA85E376C9D}"/>
              </a:ext>
            </a:extLst>
          </p:cNvPr>
          <p:cNvPicPr>
            <a:picLocks noChangeAspect="1"/>
          </p:cNvPicPr>
          <p:nvPr/>
        </p:nvPicPr>
        <p:blipFill>
          <a:blip r:embed="rId6"/>
          <a:stretch>
            <a:fillRect/>
          </a:stretch>
        </p:blipFill>
        <p:spPr>
          <a:xfrm>
            <a:off x="3280341" y="2887026"/>
            <a:ext cx="6595347" cy="3651886"/>
          </a:xfrm>
          <a:prstGeom prst="rect">
            <a:avLst/>
          </a:prstGeom>
        </p:spPr>
      </p:pic>
      <p:sp>
        <p:nvSpPr>
          <p:cNvPr id="7" name="Slide Number Placeholder 6">
            <a:extLst>
              <a:ext uri="{FF2B5EF4-FFF2-40B4-BE49-F238E27FC236}">
                <a16:creationId xmlns:a16="http://schemas.microsoft.com/office/drawing/2014/main" id="{467F5C45-6DD9-0E58-B22F-64DAF9FD959E}"/>
              </a:ext>
            </a:extLst>
          </p:cNvPr>
          <p:cNvSpPr>
            <a:spLocks noGrp="1"/>
          </p:cNvSpPr>
          <p:nvPr>
            <p:ph type="sldNum" sz="quarter" idx="12"/>
          </p:nvPr>
        </p:nvSpPr>
        <p:spPr/>
        <p:txBody>
          <a:bodyPr/>
          <a:lstStyle/>
          <a:p>
            <a:fld id="{F452A7EC-A02D-8140-837D-5AC37765D686}" type="slidenum">
              <a:rPr lang="nl-BE" smtClean="0"/>
              <a:t>29</a:t>
            </a:fld>
            <a:endParaRPr lang="nl-BE"/>
          </a:p>
        </p:txBody>
      </p:sp>
    </p:spTree>
    <p:extLst>
      <p:ext uri="{BB962C8B-B14F-4D97-AF65-F5344CB8AC3E}">
        <p14:creationId xmlns:p14="http://schemas.microsoft.com/office/powerpoint/2010/main" val="3043182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General information</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757548" y="1967479"/>
            <a:ext cx="10201658" cy="3477875"/>
          </a:xfrm>
          <a:prstGeom prst="rect">
            <a:avLst/>
          </a:prstGeom>
          <a:noFill/>
          <a:ln w="9525">
            <a:noFill/>
          </a:ln>
        </p:spPr>
        <p:txBody>
          <a:bodyPr wrap="square" rtlCol="0">
            <a:spAutoFit/>
          </a:bodyPr>
          <a:lstStyle/>
          <a:p>
            <a:r>
              <a:rPr lang="en-US" sz="2200" b="1" u="sng" dirty="0"/>
              <a:t>Communication channel</a:t>
            </a:r>
          </a:p>
          <a:p>
            <a:endParaRPr lang="en-US" sz="2200" u="sng" dirty="0"/>
          </a:p>
          <a:p>
            <a:r>
              <a:rPr lang="en-US" sz="2200" dirty="0"/>
              <a:t>You can chat in the group and get general</a:t>
            </a:r>
            <a:br>
              <a:rPr lang="en-US" sz="2200" dirty="0"/>
            </a:br>
            <a:r>
              <a:rPr lang="en-US" sz="2200" dirty="0"/>
              <a:t>information in the Discord channel I created</a:t>
            </a:r>
            <a:br>
              <a:rPr lang="en-US" sz="2200" dirty="0"/>
            </a:br>
            <a:r>
              <a:rPr lang="en-US" sz="2200" dirty="0"/>
              <a:t>for this 1 hour course.</a:t>
            </a:r>
          </a:p>
          <a:p>
            <a:endParaRPr lang="en-US" sz="2200" dirty="0"/>
          </a:p>
          <a:p>
            <a:r>
              <a:rPr lang="en-US" sz="2200" dirty="0"/>
              <a:t>Name:	</a:t>
            </a:r>
            <a:r>
              <a:rPr lang="en-US" sz="2200" b="1" dirty="0"/>
              <a:t>NV-TTT</a:t>
            </a:r>
          </a:p>
          <a:p>
            <a:endParaRPr lang="en-US" sz="2200" b="1" dirty="0"/>
          </a:p>
          <a:p>
            <a:r>
              <a:rPr lang="en-GB" sz="2200" b="0" i="0" dirty="0">
                <a:solidFill>
                  <a:srgbClr val="333333"/>
                </a:solidFill>
                <a:effectLst/>
              </a:rPr>
              <a:t>URL: </a:t>
            </a:r>
            <a:r>
              <a:rPr lang="en-GB" sz="2200" b="1" i="0" dirty="0" err="1">
                <a:solidFill>
                  <a:schemeClr val="accent1"/>
                </a:solidFill>
                <a:effectLst/>
              </a:rPr>
              <a:t>t.ly</a:t>
            </a:r>
            <a:r>
              <a:rPr lang="en-GB" sz="2200" b="1" i="0" dirty="0">
                <a:solidFill>
                  <a:schemeClr val="accent1"/>
                </a:solidFill>
                <a:effectLst/>
              </a:rPr>
              <a:t>/</a:t>
            </a:r>
            <a:r>
              <a:rPr lang="en-GB" sz="2200" b="1" i="0" dirty="0" err="1">
                <a:solidFill>
                  <a:schemeClr val="accent1"/>
                </a:solidFill>
                <a:effectLst/>
              </a:rPr>
              <a:t>ezONZ</a:t>
            </a:r>
            <a:endParaRPr lang="en-US" sz="2200" b="1" dirty="0">
              <a:solidFill>
                <a:schemeClr val="accent1"/>
              </a:solidFill>
            </a:endParaRPr>
          </a:p>
          <a:p>
            <a:r>
              <a:rPr lang="en-US" sz="2200" dirty="0"/>
              <a:t>		</a:t>
            </a:r>
          </a:p>
        </p:txBody>
      </p:sp>
      <p:pic>
        <p:nvPicPr>
          <p:cNvPr id="3" name="Picture 2" descr="Qr code&#10;&#10;Description automatically generated">
            <a:extLst>
              <a:ext uri="{FF2B5EF4-FFF2-40B4-BE49-F238E27FC236}">
                <a16:creationId xmlns:a16="http://schemas.microsoft.com/office/drawing/2014/main" id="{3158090A-F379-3E4A-9DB5-00AE70918DF5}"/>
              </a:ext>
            </a:extLst>
          </p:cNvPr>
          <p:cNvPicPr>
            <a:picLocks noChangeAspect="1"/>
          </p:cNvPicPr>
          <p:nvPr/>
        </p:nvPicPr>
        <p:blipFill>
          <a:blip r:embed="rId5"/>
          <a:stretch>
            <a:fillRect/>
          </a:stretch>
        </p:blipFill>
        <p:spPr>
          <a:xfrm>
            <a:off x="7652112" y="1967479"/>
            <a:ext cx="3465347" cy="4491089"/>
          </a:xfrm>
          <a:prstGeom prst="rect">
            <a:avLst/>
          </a:prstGeom>
        </p:spPr>
      </p:pic>
      <p:pic>
        <p:nvPicPr>
          <p:cNvPr id="4" name="Picture 3" descr="A black and white sign&#10;&#10;Description automatically generated with low confidence">
            <a:extLst>
              <a:ext uri="{FF2B5EF4-FFF2-40B4-BE49-F238E27FC236}">
                <a16:creationId xmlns:a16="http://schemas.microsoft.com/office/drawing/2014/main" id="{28C7A30B-D554-8DF0-7B12-E7A5313A3A6E}"/>
              </a:ext>
            </a:extLst>
          </p:cNvPr>
          <p:cNvPicPr>
            <a:picLocks noChangeAspect="1"/>
          </p:cNvPicPr>
          <p:nvPr/>
        </p:nvPicPr>
        <p:blipFill>
          <a:blip r:embed="rId6"/>
          <a:stretch>
            <a:fillRect/>
          </a:stretch>
        </p:blipFill>
        <p:spPr>
          <a:xfrm>
            <a:off x="122961" y="6538912"/>
            <a:ext cx="1399482" cy="241629"/>
          </a:xfrm>
          <a:prstGeom prst="rect">
            <a:avLst/>
          </a:prstGeom>
        </p:spPr>
      </p:pic>
      <p:sp>
        <p:nvSpPr>
          <p:cNvPr id="5" name="Slide Number Placeholder 4">
            <a:extLst>
              <a:ext uri="{FF2B5EF4-FFF2-40B4-BE49-F238E27FC236}">
                <a16:creationId xmlns:a16="http://schemas.microsoft.com/office/drawing/2014/main" id="{18018749-A181-D3F9-ACC3-9993E092C6A5}"/>
              </a:ext>
            </a:extLst>
          </p:cNvPr>
          <p:cNvSpPr>
            <a:spLocks noGrp="1"/>
          </p:cNvSpPr>
          <p:nvPr>
            <p:ph type="sldNum" sz="quarter" idx="12"/>
          </p:nvPr>
        </p:nvSpPr>
        <p:spPr/>
        <p:txBody>
          <a:bodyPr/>
          <a:lstStyle/>
          <a:p>
            <a:fld id="{F452A7EC-A02D-8140-837D-5AC37765D686}" type="slidenum">
              <a:rPr lang="nl-BE" smtClean="0"/>
              <a:t>3</a:t>
            </a:fld>
            <a:endParaRPr lang="nl-BE"/>
          </a:p>
        </p:txBody>
      </p:sp>
    </p:spTree>
    <p:extLst>
      <p:ext uri="{BB962C8B-B14F-4D97-AF65-F5344CB8AC3E}">
        <p14:creationId xmlns:p14="http://schemas.microsoft.com/office/powerpoint/2010/main" val="3183216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304106" cy="548278"/>
          </a:xfrm>
        </p:spPr>
        <p:txBody>
          <a:bodyPr anchor="t" anchorCtr="0">
            <a:normAutofit/>
          </a:bodyPr>
          <a:lstStyle/>
          <a:p>
            <a:pPr algn="l"/>
            <a:r>
              <a:rPr lang="en-US" sz="2500" b="1" dirty="0"/>
              <a:t>Simple queues and queue tree</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pic>
        <p:nvPicPr>
          <p:cNvPr id="17" name="Afbeelding 16">
            <a:extLst>
              <a:ext uri="{FF2B5EF4-FFF2-40B4-BE49-F238E27FC236}">
                <a16:creationId xmlns:a16="http://schemas.microsoft.com/office/drawing/2014/main" id="{BB3D6343-A65E-F1CE-4FA1-F78EC265325F}"/>
              </a:ext>
            </a:extLst>
          </p:cNvPr>
          <p:cNvPicPr>
            <a:picLocks noChangeAspect="1"/>
          </p:cNvPicPr>
          <p:nvPr/>
        </p:nvPicPr>
        <p:blipFill>
          <a:blip r:embed="rId5"/>
          <a:stretch>
            <a:fillRect/>
          </a:stretch>
        </p:blipFill>
        <p:spPr>
          <a:xfrm>
            <a:off x="1757548" y="1954539"/>
            <a:ext cx="7979930" cy="2522459"/>
          </a:xfrm>
          <a:prstGeom prst="rect">
            <a:avLst/>
          </a:prstGeom>
        </p:spPr>
      </p:pic>
      <p:pic>
        <p:nvPicPr>
          <p:cNvPr id="19" name="Afbeelding 18">
            <a:extLst>
              <a:ext uri="{FF2B5EF4-FFF2-40B4-BE49-F238E27FC236}">
                <a16:creationId xmlns:a16="http://schemas.microsoft.com/office/drawing/2014/main" id="{CB8287B4-C897-A1F9-5C2C-CD8B93B6C16C}"/>
              </a:ext>
            </a:extLst>
          </p:cNvPr>
          <p:cNvPicPr>
            <a:picLocks noChangeAspect="1"/>
          </p:cNvPicPr>
          <p:nvPr/>
        </p:nvPicPr>
        <p:blipFill>
          <a:blip r:embed="rId6"/>
          <a:stretch>
            <a:fillRect/>
          </a:stretch>
        </p:blipFill>
        <p:spPr>
          <a:xfrm>
            <a:off x="3128019" y="4010164"/>
            <a:ext cx="8652303" cy="2522459"/>
          </a:xfrm>
          <a:prstGeom prst="rect">
            <a:avLst/>
          </a:prstGeom>
        </p:spPr>
      </p:pic>
      <p:pic>
        <p:nvPicPr>
          <p:cNvPr id="3" name="Picture 2" descr="A black and white sign&#10;&#10;Description automatically generated with low confidence">
            <a:extLst>
              <a:ext uri="{FF2B5EF4-FFF2-40B4-BE49-F238E27FC236}">
                <a16:creationId xmlns:a16="http://schemas.microsoft.com/office/drawing/2014/main" id="{2FD92E84-D607-0FF1-1CD3-A07E947EF446}"/>
              </a:ext>
            </a:extLst>
          </p:cNvPr>
          <p:cNvPicPr>
            <a:picLocks noChangeAspect="1"/>
          </p:cNvPicPr>
          <p:nvPr/>
        </p:nvPicPr>
        <p:blipFill>
          <a:blip r:embed="rId7"/>
          <a:stretch>
            <a:fillRect/>
          </a:stretch>
        </p:blipFill>
        <p:spPr>
          <a:xfrm>
            <a:off x="122961" y="6538912"/>
            <a:ext cx="1399482" cy="241629"/>
          </a:xfrm>
          <a:prstGeom prst="rect">
            <a:avLst/>
          </a:prstGeom>
        </p:spPr>
      </p:pic>
      <p:sp>
        <p:nvSpPr>
          <p:cNvPr id="4" name="Slide Number Placeholder 3">
            <a:extLst>
              <a:ext uri="{FF2B5EF4-FFF2-40B4-BE49-F238E27FC236}">
                <a16:creationId xmlns:a16="http://schemas.microsoft.com/office/drawing/2014/main" id="{2035841E-B123-0294-1663-E632FBD15C82}"/>
              </a:ext>
            </a:extLst>
          </p:cNvPr>
          <p:cNvSpPr>
            <a:spLocks noGrp="1"/>
          </p:cNvSpPr>
          <p:nvPr>
            <p:ph type="sldNum" sz="quarter" idx="12"/>
          </p:nvPr>
        </p:nvSpPr>
        <p:spPr/>
        <p:txBody>
          <a:bodyPr/>
          <a:lstStyle/>
          <a:p>
            <a:fld id="{F452A7EC-A02D-8140-837D-5AC37765D686}" type="slidenum">
              <a:rPr lang="nl-BE" smtClean="0"/>
              <a:t>30</a:t>
            </a:fld>
            <a:endParaRPr lang="nl-BE"/>
          </a:p>
        </p:txBody>
      </p:sp>
    </p:spTree>
    <p:extLst>
      <p:ext uri="{BB962C8B-B14F-4D97-AF65-F5344CB8AC3E}">
        <p14:creationId xmlns:p14="http://schemas.microsoft.com/office/powerpoint/2010/main" val="16927670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Quiz</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900052" y="2454556"/>
            <a:ext cx="4810991" cy="2800767"/>
          </a:xfrm>
          <a:prstGeom prst="rect">
            <a:avLst/>
          </a:prstGeom>
          <a:noFill/>
          <a:ln w="9525">
            <a:noFill/>
          </a:ln>
        </p:spPr>
        <p:txBody>
          <a:bodyPr wrap="square" rtlCol="0">
            <a:spAutoFit/>
          </a:bodyPr>
          <a:lstStyle/>
          <a:p>
            <a:r>
              <a:rPr lang="en-US" sz="2200" dirty="0"/>
              <a:t>I have one more task for you …</a:t>
            </a:r>
          </a:p>
          <a:p>
            <a:r>
              <a:rPr lang="en-US" sz="2200" dirty="0"/>
              <a:t>Please fill in my quiz</a:t>
            </a:r>
          </a:p>
          <a:p>
            <a:endParaRPr lang="en-US" sz="2200" dirty="0"/>
          </a:p>
          <a:p>
            <a:endParaRPr lang="en-US" sz="2200" b="1" dirty="0"/>
          </a:p>
          <a:p>
            <a:r>
              <a:rPr lang="en-GB" sz="2200" b="0" i="0" dirty="0">
                <a:solidFill>
                  <a:srgbClr val="333333"/>
                </a:solidFill>
                <a:effectLst/>
              </a:rPr>
              <a:t>URL: </a:t>
            </a:r>
            <a:r>
              <a:rPr lang="en-GB" sz="2200" b="1" i="0" dirty="0">
                <a:solidFill>
                  <a:schemeClr val="accent1"/>
                </a:solidFill>
                <a:effectLst/>
              </a:rPr>
              <a:t>https://</a:t>
            </a:r>
            <a:r>
              <a:rPr lang="en-GB" sz="2200" b="1" i="0" dirty="0" err="1">
                <a:solidFill>
                  <a:schemeClr val="accent1"/>
                </a:solidFill>
                <a:effectLst/>
              </a:rPr>
              <a:t>t.ly</a:t>
            </a:r>
            <a:r>
              <a:rPr lang="en-GB" sz="2200" b="1" i="0" dirty="0">
                <a:solidFill>
                  <a:schemeClr val="accent1"/>
                </a:solidFill>
                <a:effectLst/>
              </a:rPr>
              <a:t>/i7s0e</a:t>
            </a:r>
          </a:p>
          <a:p>
            <a:r>
              <a:rPr lang="en-US" sz="2200" dirty="0"/>
              <a:t>	</a:t>
            </a:r>
          </a:p>
          <a:p>
            <a:endParaRPr lang="en-US" sz="2200" dirty="0"/>
          </a:p>
          <a:p>
            <a:r>
              <a:rPr lang="en-US" sz="2200" b="1" dirty="0">
                <a:solidFill>
                  <a:srgbClr val="00B050"/>
                </a:solidFill>
              </a:rPr>
              <a:t>Thanks for your attention and success!</a:t>
            </a:r>
          </a:p>
        </p:txBody>
      </p:sp>
      <p:pic>
        <p:nvPicPr>
          <p:cNvPr id="4" name="Picture 3" descr="A black and white sign&#10;&#10;Description automatically generated with low confidence">
            <a:extLst>
              <a:ext uri="{FF2B5EF4-FFF2-40B4-BE49-F238E27FC236}">
                <a16:creationId xmlns:a16="http://schemas.microsoft.com/office/drawing/2014/main" id="{28C7A30B-D554-8DF0-7B12-E7A5313A3A6E}"/>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7" name="Picture 6" descr="Qr code&#10;&#10;Description automatically generated">
            <a:extLst>
              <a:ext uri="{FF2B5EF4-FFF2-40B4-BE49-F238E27FC236}">
                <a16:creationId xmlns:a16="http://schemas.microsoft.com/office/drawing/2014/main" id="{7EFFE8EB-3CA1-B937-347F-7452CA5D5ADE}"/>
              </a:ext>
            </a:extLst>
          </p:cNvPr>
          <p:cNvPicPr>
            <a:picLocks noChangeAspect="1"/>
          </p:cNvPicPr>
          <p:nvPr/>
        </p:nvPicPr>
        <p:blipFill>
          <a:blip r:embed="rId6"/>
          <a:stretch>
            <a:fillRect/>
          </a:stretch>
        </p:blipFill>
        <p:spPr>
          <a:xfrm>
            <a:off x="7355106" y="1987456"/>
            <a:ext cx="3216842" cy="4169027"/>
          </a:xfrm>
          <a:prstGeom prst="rect">
            <a:avLst/>
          </a:prstGeom>
        </p:spPr>
      </p:pic>
      <p:sp>
        <p:nvSpPr>
          <p:cNvPr id="3" name="Slide Number Placeholder 2">
            <a:extLst>
              <a:ext uri="{FF2B5EF4-FFF2-40B4-BE49-F238E27FC236}">
                <a16:creationId xmlns:a16="http://schemas.microsoft.com/office/drawing/2014/main" id="{C8102623-AA18-98E5-0400-5D8DA735B18F}"/>
              </a:ext>
            </a:extLst>
          </p:cNvPr>
          <p:cNvSpPr>
            <a:spLocks noGrp="1"/>
          </p:cNvSpPr>
          <p:nvPr>
            <p:ph type="sldNum" sz="quarter" idx="12"/>
          </p:nvPr>
        </p:nvSpPr>
        <p:spPr/>
        <p:txBody>
          <a:bodyPr/>
          <a:lstStyle/>
          <a:p>
            <a:fld id="{F452A7EC-A02D-8140-837D-5AC37765D686}" type="slidenum">
              <a:rPr lang="nl-BE" smtClean="0"/>
              <a:t>31</a:t>
            </a:fld>
            <a:endParaRPr lang="nl-BE"/>
          </a:p>
        </p:txBody>
      </p:sp>
    </p:spTree>
    <p:extLst>
      <p:ext uri="{BB962C8B-B14F-4D97-AF65-F5344CB8AC3E}">
        <p14:creationId xmlns:p14="http://schemas.microsoft.com/office/powerpoint/2010/main" val="2880487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Qr code&#10;&#10;Description automatically generated">
            <a:extLst>
              <a:ext uri="{FF2B5EF4-FFF2-40B4-BE49-F238E27FC236}">
                <a16:creationId xmlns:a16="http://schemas.microsoft.com/office/drawing/2014/main" id="{98599728-DF6D-5656-B5E3-DA6FFF703BAF}"/>
              </a:ext>
            </a:extLst>
          </p:cNvPr>
          <p:cNvPicPr>
            <a:picLocks noChangeAspect="1"/>
          </p:cNvPicPr>
          <p:nvPr/>
        </p:nvPicPr>
        <p:blipFill>
          <a:blip r:embed="rId3"/>
          <a:stretch>
            <a:fillRect/>
          </a:stretch>
        </p:blipFill>
        <p:spPr>
          <a:xfrm>
            <a:off x="7972445" y="2079209"/>
            <a:ext cx="3157380" cy="4091964"/>
          </a:xfrm>
          <a:prstGeom prst="rect">
            <a:avLst/>
          </a:prstGeom>
        </p:spPr>
      </p:pic>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4000"/>
                    </a14:imgEffect>
                  </a14:imgLayer>
                </a14:imgProps>
              </a:ext>
            </a:extLst>
          </a:blip>
          <a:stretch>
            <a:fillRect/>
          </a:stretch>
        </p:blipFill>
        <p:spPr>
          <a:xfrm>
            <a:off x="-27979" y="0"/>
            <a:ext cx="3157380" cy="6858000"/>
          </a:xfrm>
          <a:prstGeom prst="rect">
            <a:avLst/>
          </a:prstGeom>
        </p:spPr>
      </p:pic>
      <p:sp>
        <p:nvSpPr>
          <p:cNvPr id="26" name="Tekstvak 25">
            <a:extLst>
              <a:ext uri="{FF2B5EF4-FFF2-40B4-BE49-F238E27FC236}">
                <a16:creationId xmlns:a16="http://schemas.microsoft.com/office/drawing/2014/main" id="{DBC506CA-AF1B-E5B5-B1C1-2F53CD9866C7}"/>
              </a:ext>
            </a:extLst>
          </p:cNvPr>
          <p:cNvSpPr txBox="1"/>
          <p:nvPr/>
        </p:nvSpPr>
        <p:spPr>
          <a:xfrm>
            <a:off x="1900051" y="2073926"/>
            <a:ext cx="5808333" cy="3477875"/>
          </a:xfrm>
          <a:prstGeom prst="rect">
            <a:avLst/>
          </a:prstGeom>
          <a:noFill/>
          <a:ln w="9525">
            <a:noFill/>
          </a:ln>
        </p:spPr>
        <p:txBody>
          <a:bodyPr wrap="square" rtlCol="0">
            <a:spAutoFit/>
          </a:bodyPr>
          <a:lstStyle/>
          <a:p>
            <a:r>
              <a:rPr lang="en-US" sz="2200" b="1" u="sng" dirty="0"/>
              <a:t>Script and document </a:t>
            </a:r>
            <a:r>
              <a:rPr lang="en-US" sz="2200" b="1" u="sng" dirty="0" err="1"/>
              <a:t>repositry</a:t>
            </a:r>
            <a:endParaRPr lang="en-US" sz="2200" b="1" u="sng" dirty="0"/>
          </a:p>
          <a:p>
            <a:endParaRPr lang="en-US" sz="2200" u="sng" dirty="0"/>
          </a:p>
          <a:p>
            <a:r>
              <a:rPr lang="en-US" sz="2200" dirty="0"/>
              <a:t>On </a:t>
            </a:r>
            <a:r>
              <a:rPr lang="en-US" sz="2200" dirty="0" err="1"/>
              <a:t>Github</a:t>
            </a:r>
            <a:r>
              <a:rPr lang="en-US" sz="2200" dirty="0"/>
              <a:t> I created a repository with all</a:t>
            </a:r>
          </a:p>
          <a:p>
            <a:r>
              <a:rPr lang="en-US" sz="2200" dirty="0"/>
              <a:t>the scripts and documents you need in</a:t>
            </a:r>
          </a:p>
          <a:p>
            <a:r>
              <a:rPr lang="en-US" sz="2200" dirty="0"/>
              <a:t>this 1h course.</a:t>
            </a:r>
          </a:p>
          <a:p>
            <a:r>
              <a:rPr lang="en-US" sz="2200" i="1" dirty="0"/>
              <a:t>(You can find this info also in the Discord channel)</a:t>
            </a:r>
          </a:p>
          <a:p>
            <a:endParaRPr lang="en-US" sz="2200" dirty="0"/>
          </a:p>
          <a:p>
            <a:r>
              <a:rPr lang="en-US" sz="2200" dirty="0"/>
              <a:t>Name:	</a:t>
            </a:r>
            <a:r>
              <a:rPr lang="en-US" sz="2200" b="1" dirty="0"/>
              <a:t>MKT-TTT-QoS</a:t>
            </a:r>
          </a:p>
          <a:p>
            <a:endParaRPr lang="en-US" sz="2200" b="1" dirty="0"/>
          </a:p>
          <a:p>
            <a:r>
              <a:rPr lang="en-GB" sz="2200" b="0" i="0" dirty="0">
                <a:solidFill>
                  <a:srgbClr val="333333"/>
                </a:solidFill>
                <a:effectLst/>
              </a:rPr>
              <a:t>URL: </a:t>
            </a:r>
            <a:r>
              <a:rPr lang="en-GB" sz="2200" b="1" i="0" dirty="0">
                <a:solidFill>
                  <a:schemeClr val="accent1"/>
                </a:solidFill>
                <a:effectLst/>
              </a:rPr>
              <a:t>https://</a:t>
            </a:r>
            <a:r>
              <a:rPr lang="en-GB" sz="2200" b="1" i="0" dirty="0" err="1">
                <a:solidFill>
                  <a:schemeClr val="accent1"/>
                </a:solidFill>
                <a:effectLst/>
              </a:rPr>
              <a:t>t.ly</a:t>
            </a:r>
            <a:r>
              <a:rPr lang="en-GB" sz="2200" b="1" i="0" dirty="0">
                <a:solidFill>
                  <a:schemeClr val="accent1"/>
                </a:solidFill>
                <a:effectLst/>
              </a:rPr>
              <a:t>/</a:t>
            </a:r>
            <a:r>
              <a:rPr lang="en-GB" sz="2200" b="1" i="0" dirty="0" err="1">
                <a:solidFill>
                  <a:schemeClr val="accent1"/>
                </a:solidFill>
                <a:effectLst/>
              </a:rPr>
              <a:t>SjXs</a:t>
            </a:r>
            <a:endParaRPr lang="en-US" sz="2200" b="1" dirty="0">
              <a:solidFill>
                <a:schemeClr val="accent1"/>
              </a:solidFill>
            </a:endParaRPr>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6"/>
          <a:stretch>
            <a:fillRect/>
          </a:stretch>
        </p:blipFill>
        <p:spPr>
          <a:xfrm>
            <a:off x="122961" y="6538912"/>
            <a:ext cx="1399482" cy="241629"/>
          </a:xfrm>
          <a:prstGeom prst="rect">
            <a:avLst/>
          </a:prstGeom>
        </p:spPr>
      </p:pic>
      <p:sp>
        <p:nvSpPr>
          <p:cNvPr id="10" name="Titel 3">
            <a:extLst>
              <a:ext uri="{FF2B5EF4-FFF2-40B4-BE49-F238E27FC236}">
                <a16:creationId xmlns:a16="http://schemas.microsoft.com/office/drawing/2014/main" id="{7692611D-6A7E-15E9-282F-F8E014DF7B08}"/>
              </a:ext>
            </a:extLst>
          </p:cNvPr>
          <p:cNvSpPr>
            <a:spLocks noGrp="1"/>
          </p:cNvSpPr>
          <p:nvPr>
            <p:ph type="ctrTitle"/>
          </p:nvPr>
        </p:nvSpPr>
        <p:spPr>
          <a:xfrm>
            <a:off x="1900053" y="1205675"/>
            <a:ext cx="7063474" cy="548278"/>
          </a:xfrm>
        </p:spPr>
        <p:txBody>
          <a:bodyPr anchor="t" anchorCtr="0">
            <a:normAutofit/>
          </a:bodyPr>
          <a:lstStyle/>
          <a:p>
            <a:pPr algn="l"/>
            <a:r>
              <a:rPr lang="en-US" sz="2500" b="1" dirty="0"/>
              <a:t>General information</a:t>
            </a:r>
          </a:p>
        </p:txBody>
      </p:sp>
      <p:sp>
        <p:nvSpPr>
          <p:cNvPr id="15" name="Ondertitel 2">
            <a:extLst>
              <a:ext uri="{FF2B5EF4-FFF2-40B4-BE49-F238E27FC236}">
                <a16:creationId xmlns:a16="http://schemas.microsoft.com/office/drawing/2014/main" id="{A0B03F40-81C0-E084-0F5A-8F403713DACF}"/>
              </a:ext>
            </a:extLst>
          </p:cNvPr>
          <p:cNvSpPr txBox="1">
            <a:spLocks/>
          </p:cNvSpPr>
          <p:nvPr/>
        </p:nvSpPr>
        <p:spPr>
          <a:xfrm>
            <a:off x="1900052" y="135373"/>
            <a:ext cx="5752060" cy="92835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00000"/>
              </a:lnSpc>
              <a:spcAft>
                <a:spcPts val="600"/>
              </a:spcAft>
            </a:pPr>
            <a:r>
              <a:rPr lang="nl-BE" sz="2000" b="1">
                <a:solidFill>
                  <a:srgbClr val="2A5277"/>
                </a:solidFill>
              </a:rPr>
              <a:t>Nicky Verslycken</a:t>
            </a:r>
          </a:p>
          <a:p>
            <a:pPr algn="l">
              <a:lnSpc>
                <a:spcPct val="100000"/>
              </a:lnSpc>
              <a:spcAft>
                <a:spcPts val="600"/>
              </a:spcAft>
            </a:pPr>
            <a:r>
              <a:rPr lang="en-US" sz="2000" b="1">
                <a:solidFill>
                  <a:srgbClr val="2A5277"/>
                </a:solidFill>
              </a:rPr>
              <a:t>QoS for streaming and live internet calls</a:t>
            </a:r>
            <a:endParaRPr lang="nl-BE" sz="2000" b="1" dirty="0">
              <a:solidFill>
                <a:srgbClr val="2A5277"/>
              </a:solidFill>
            </a:endParaRPr>
          </a:p>
        </p:txBody>
      </p:sp>
      <p:pic>
        <p:nvPicPr>
          <p:cNvPr id="16" name="Afbeelding 13">
            <a:extLst>
              <a:ext uri="{FF2B5EF4-FFF2-40B4-BE49-F238E27FC236}">
                <a16:creationId xmlns:a16="http://schemas.microsoft.com/office/drawing/2014/main" id="{2BBA541E-4E5A-5527-7027-272C8148F847}"/>
              </a:ext>
            </a:extLst>
          </p:cNvPr>
          <p:cNvPicPr>
            <a:picLocks noChangeAspect="1"/>
          </p:cNvPicPr>
          <p:nvPr/>
        </p:nvPicPr>
        <p:blipFill>
          <a:blip r:embed="rId7"/>
          <a:stretch>
            <a:fillRect/>
          </a:stretch>
        </p:blipFill>
        <p:spPr>
          <a:xfrm>
            <a:off x="9077999" y="-13959"/>
            <a:ext cx="2702323" cy="1801548"/>
          </a:xfrm>
          <a:prstGeom prst="rect">
            <a:avLst/>
          </a:prstGeom>
        </p:spPr>
      </p:pic>
      <p:cxnSp>
        <p:nvCxnSpPr>
          <p:cNvPr id="17" name="Rechte verbindingslijn 14">
            <a:extLst>
              <a:ext uri="{FF2B5EF4-FFF2-40B4-BE49-F238E27FC236}">
                <a16:creationId xmlns:a16="http://schemas.microsoft.com/office/drawing/2014/main" id="{CD6A7598-C2A7-48BD-A05B-A22B7E927F53}"/>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18" name="Slide Number Placeholder 17">
            <a:extLst>
              <a:ext uri="{FF2B5EF4-FFF2-40B4-BE49-F238E27FC236}">
                <a16:creationId xmlns:a16="http://schemas.microsoft.com/office/drawing/2014/main" id="{62336CAD-6CE6-F857-25FF-08EAF0671353}"/>
              </a:ext>
            </a:extLst>
          </p:cNvPr>
          <p:cNvSpPr>
            <a:spLocks noGrp="1"/>
          </p:cNvSpPr>
          <p:nvPr>
            <p:ph type="sldNum" sz="quarter" idx="12"/>
          </p:nvPr>
        </p:nvSpPr>
        <p:spPr/>
        <p:txBody>
          <a:bodyPr/>
          <a:lstStyle/>
          <a:p>
            <a:fld id="{F452A7EC-A02D-8140-837D-5AC37765D686}" type="slidenum">
              <a:rPr lang="nl-BE" smtClean="0"/>
              <a:t>4</a:t>
            </a:fld>
            <a:endParaRPr lang="nl-BE"/>
          </a:p>
        </p:txBody>
      </p:sp>
    </p:spTree>
    <p:extLst>
      <p:ext uri="{BB962C8B-B14F-4D97-AF65-F5344CB8AC3E}">
        <p14:creationId xmlns:p14="http://schemas.microsoft.com/office/powerpoint/2010/main" val="1551713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What is QoS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757548" y="1967479"/>
            <a:ext cx="10201658" cy="769441"/>
          </a:xfrm>
          <a:prstGeom prst="rect">
            <a:avLst/>
          </a:prstGeom>
          <a:noFill/>
          <a:ln w="9525">
            <a:noFill/>
          </a:ln>
        </p:spPr>
        <p:txBody>
          <a:bodyPr wrap="square" rtlCol="0">
            <a:spAutoFit/>
          </a:bodyPr>
          <a:lstStyle/>
          <a:p>
            <a:r>
              <a:rPr lang="en-US" sz="2200" b="1" dirty="0"/>
              <a:t>QoS stands for Quality of Service, and it refers to the ability to provide a guaranteed level of service quality to network traffic.</a:t>
            </a:r>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1026" name="Picture 2">
            <a:extLst>
              <a:ext uri="{FF2B5EF4-FFF2-40B4-BE49-F238E27FC236}">
                <a16:creationId xmlns:a16="http://schemas.microsoft.com/office/drawing/2014/main" id="{D0D6389B-EF39-E13E-A8C7-7928C9F8588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07658" y="2916810"/>
            <a:ext cx="6145519" cy="3685573"/>
          </a:xfrm>
          <a:prstGeom prst="rect">
            <a:avLst/>
          </a:prstGeom>
          <a:noFill/>
          <a:extLst>
            <a:ext uri="{909E8E84-426E-40DD-AFC4-6F175D3DCCD1}">
              <a14:hiddenFill xmlns:a14="http://schemas.microsoft.com/office/drawing/2010/main">
                <a:solidFill>
                  <a:srgbClr val="FFFFFF"/>
                </a:solidFill>
              </a14:hiddenFill>
            </a:ext>
          </a:extLst>
        </p:spPr>
      </p:pic>
      <p:sp>
        <p:nvSpPr>
          <p:cNvPr id="5" name="Tekstvak 25">
            <a:extLst>
              <a:ext uri="{FF2B5EF4-FFF2-40B4-BE49-F238E27FC236}">
                <a16:creationId xmlns:a16="http://schemas.microsoft.com/office/drawing/2014/main" id="{F830ABB3-5E4F-7E4F-50DB-6A9F4B3580CE}"/>
              </a:ext>
            </a:extLst>
          </p:cNvPr>
          <p:cNvSpPr txBox="1"/>
          <p:nvPr/>
        </p:nvSpPr>
        <p:spPr>
          <a:xfrm>
            <a:off x="8848979" y="2489574"/>
            <a:ext cx="2584429" cy="784830"/>
          </a:xfrm>
          <a:prstGeom prst="rect">
            <a:avLst/>
          </a:prstGeom>
          <a:noFill/>
          <a:ln w="9525">
            <a:solidFill>
              <a:schemeClr val="tx1">
                <a:lumMod val="65000"/>
                <a:lumOff val="35000"/>
              </a:schemeClr>
            </a:solidFill>
          </a:ln>
        </p:spPr>
        <p:txBody>
          <a:bodyPr wrap="square" rtlCol="0">
            <a:spAutoFit/>
          </a:bodyPr>
          <a:lstStyle/>
          <a:p>
            <a:r>
              <a:rPr lang="en-US" sz="1500" i="1" dirty="0">
                <a:solidFill>
                  <a:srgbClr val="2A5277"/>
                </a:solidFill>
              </a:rPr>
              <a:t>Media streaming consumes all the traffic at this one moment in the example</a:t>
            </a:r>
          </a:p>
        </p:txBody>
      </p:sp>
      <p:sp>
        <p:nvSpPr>
          <p:cNvPr id="6" name="Pijl: rechts 2">
            <a:extLst>
              <a:ext uri="{FF2B5EF4-FFF2-40B4-BE49-F238E27FC236}">
                <a16:creationId xmlns:a16="http://schemas.microsoft.com/office/drawing/2014/main" id="{7C012623-D96B-8414-4EEC-A88B51770D77}"/>
              </a:ext>
            </a:extLst>
          </p:cNvPr>
          <p:cNvSpPr/>
          <p:nvPr/>
        </p:nvSpPr>
        <p:spPr>
          <a:xfrm rot="10388250">
            <a:off x="6448839" y="3135282"/>
            <a:ext cx="2439257" cy="278784"/>
          </a:xfrm>
          <a:prstGeom prst="rightArrow">
            <a:avLst/>
          </a:prstGeom>
          <a:solidFill>
            <a:schemeClr val="tx1">
              <a:alpha val="8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kstvak 25">
            <a:extLst>
              <a:ext uri="{FF2B5EF4-FFF2-40B4-BE49-F238E27FC236}">
                <a16:creationId xmlns:a16="http://schemas.microsoft.com/office/drawing/2014/main" id="{681A67F1-C52D-DFFD-2F2C-6BB5BC77484A}"/>
              </a:ext>
            </a:extLst>
          </p:cNvPr>
          <p:cNvSpPr txBox="1"/>
          <p:nvPr/>
        </p:nvSpPr>
        <p:spPr>
          <a:xfrm>
            <a:off x="8848978" y="3553306"/>
            <a:ext cx="2584429" cy="784830"/>
          </a:xfrm>
          <a:prstGeom prst="rect">
            <a:avLst/>
          </a:prstGeom>
          <a:noFill/>
          <a:ln w="9525">
            <a:solidFill>
              <a:schemeClr val="tx1">
                <a:lumMod val="65000"/>
                <a:lumOff val="35000"/>
              </a:schemeClr>
            </a:solidFill>
          </a:ln>
        </p:spPr>
        <p:txBody>
          <a:bodyPr wrap="square" rtlCol="0">
            <a:spAutoFit/>
          </a:bodyPr>
          <a:lstStyle/>
          <a:p>
            <a:r>
              <a:rPr lang="en-US" sz="1500" i="1" dirty="0">
                <a:solidFill>
                  <a:srgbClr val="2A5277"/>
                </a:solidFill>
              </a:rPr>
              <a:t>Here is traffic not shaped without any guarantee of service</a:t>
            </a:r>
          </a:p>
        </p:txBody>
      </p:sp>
      <p:sp>
        <p:nvSpPr>
          <p:cNvPr id="8" name="Pijl: rechts 2">
            <a:extLst>
              <a:ext uri="{FF2B5EF4-FFF2-40B4-BE49-F238E27FC236}">
                <a16:creationId xmlns:a16="http://schemas.microsoft.com/office/drawing/2014/main" id="{74107C95-A795-9DAE-0728-1852902B55BC}"/>
              </a:ext>
            </a:extLst>
          </p:cNvPr>
          <p:cNvSpPr/>
          <p:nvPr/>
        </p:nvSpPr>
        <p:spPr>
          <a:xfrm rot="10800000">
            <a:off x="8326884" y="3698259"/>
            <a:ext cx="549584" cy="278129"/>
          </a:xfrm>
          <a:prstGeom prst="rightArrow">
            <a:avLst/>
          </a:prstGeom>
          <a:solidFill>
            <a:schemeClr val="tx1">
              <a:alpha val="8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kstvak 25">
            <a:extLst>
              <a:ext uri="{FF2B5EF4-FFF2-40B4-BE49-F238E27FC236}">
                <a16:creationId xmlns:a16="http://schemas.microsoft.com/office/drawing/2014/main" id="{2F92A5BF-A208-ED55-660D-8ECFC7ABAB25}"/>
              </a:ext>
            </a:extLst>
          </p:cNvPr>
          <p:cNvSpPr txBox="1"/>
          <p:nvPr/>
        </p:nvSpPr>
        <p:spPr>
          <a:xfrm>
            <a:off x="8824562" y="5509410"/>
            <a:ext cx="2584429" cy="784830"/>
          </a:xfrm>
          <a:prstGeom prst="rect">
            <a:avLst/>
          </a:prstGeom>
          <a:noFill/>
          <a:ln w="9525">
            <a:solidFill>
              <a:schemeClr val="tx1">
                <a:lumMod val="65000"/>
                <a:lumOff val="35000"/>
              </a:schemeClr>
            </a:solidFill>
          </a:ln>
        </p:spPr>
        <p:txBody>
          <a:bodyPr wrap="square" rtlCol="0">
            <a:spAutoFit/>
          </a:bodyPr>
          <a:lstStyle/>
          <a:p>
            <a:r>
              <a:rPr lang="en-US" sz="1500" i="1" dirty="0">
                <a:solidFill>
                  <a:srgbClr val="2A5277"/>
                </a:solidFill>
              </a:rPr>
              <a:t>Here is traffic shaped and will the most important traffic receive a guarantee of service</a:t>
            </a:r>
          </a:p>
        </p:txBody>
      </p:sp>
      <p:sp>
        <p:nvSpPr>
          <p:cNvPr id="10" name="Pijl: rechts 2">
            <a:extLst>
              <a:ext uri="{FF2B5EF4-FFF2-40B4-BE49-F238E27FC236}">
                <a16:creationId xmlns:a16="http://schemas.microsoft.com/office/drawing/2014/main" id="{E8E5E22E-4138-50F5-9EA1-3E2E30CF85F0}"/>
              </a:ext>
            </a:extLst>
          </p:cNvPr>
          <p:cNvSpPr/>
          <p:nvPr/>
        </p:nvSpPr>
        <p:spPr>
          <a:xfrm rot="10800000">
            <a:off x="8326884" y="5654363"/>
            <a:ext cx="525168" cy="278130"/>
          </a:xfrm>
          <a:prstGeom prst="rightArrow">
            <a:avLst/>
          </a:prstGeom>
          <a:solidFill>
            <a:schemeClr val="tx1">
              <a:alpha val="80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5BF930D1-D7F3-BC4E-9EDC-E33E015C163A}"/>
              </a:ext>
            </a:extLst>
          </p:cNvPr>
          <p:cNvSpPr>
            <a:spLocks noGrp="1"/>
          </p:cNvSpPr>
          <p:nvPr>
            <p:ph type="sldNum" sz="quarter" idx="12"/>
          </p:nvPr>
        </p:nvSpPr>
        <p:spPr/>
        <p:txBody>
          <a:bodyPr/>
          <a:lstStyle/>
          <a:p>
            <a:fld id="{F452A7EC-A02D-8140-837D-5AC37765D686}" type="slidenum">
              <a:rPr lang="nl-BE" smtClean="0"/>
              <a:t>5</a:t>
            </a:fld>
            <a:endParaRPr lang="nl-BE"/>
          </a:p>
        </p:txBody>
      </p:sp>
    </p:spTree>
    <p:extLst>
      <p:ext uri="{BB962C8B-B14F-4D97-AF65-F5344CB8AC3E}">
        <p14:creationId xmlns:p14="http://schemas.microsoft.com/office/powerpoint/2010/main" val="3423727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What is QoS – key terms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900051" y="2080753"/>
            <a:ext cx="4941015" cy="3816429"/>
          </a:xfrm>
          <a:prstGeom prst="rect">
            <a:avLst/>
          </a:prstGeom>
          <a:noFill/>
          <a:ln w="9525">
            <a:noFill/>
          </a:ln>
        </p:spPr>
        <p:txBody>
          <a:bodyPr wrap="square" rtlCol="0">
            <a:spAutoFit/>
          </a:bodyPr>
          <a:lstStyle/>
          <a:p>
            <a:r>
              <a:rPr lang="en-US" sz="2200" b="1" dirty="0"/>
              <a:t>IP packet headers</a:t>
            </a:r>
          </a:p>
          <a:p>
            <a:endParaRPr lang="en-US" sz="2200" b="1" dirty="0"/>
          </a:p>
          <a:p>
            <a:endParaRPr lang="en-US" sz="2200" b="1" dirty="0"/>
          </a:p>
          <a:p>
            <a:r>
              <a:rPr lang="en-US" sz="2200" dirty="0"/>
              <a:t>In the IPv4 header the Prioritization will be stored in the “Type of Service field”.</a:t>
            </a:r>
          </a:p>
          <a:p>
            <a:endParaRPr lang="en-US" sz="2200" dirty="0"/>
          </a:p>
          <a:p>
            <a:endParaRPr lang="en-US" sz="2200" dirty="0"/>
          </a:p>
          <a:p>
            <a:r>
              <a:rPr lang="en-US" sz="2200" dirty="0"/>
              <a:t>In the IPv6 header will it be stored in the Traffic Class.</a:t>
            </a:r>
          </a:p>
          <a:p>
            <a:endParaRPr lang="en-US" sz="2200" dirty="0"/>
          </a:p>
          <a:p>
            <a:endParaRPr lang="en-US" sz="2200" dirty="0"/>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2" name="Picture 1">
            <a:extLst>
              <a:ext uri="{FF2B5EF4-FFF2-40B4-BE49-F238E27FC236}">
                <a16:creationId xmlns:a16="http://schemas.microsoft.com/office/drawing/2014/main" id="{F250BE55-CEE8-1C17-33CB-2A3910731324}"/>
              </a:ext>
            </a:extLst>
          </p:cNvPr>
          <p:cNvPicPr>
            <a:picLocks noChangeAspect="1"/>
          </p:cNvPicPr>
          <p:nvPr/>
        </p:nvPicPr>
        <p:blipFill>
          <a:blip r:embed="rId6"/>
          <a:stretch>
            <a:fillRect/>
          </a:stretch>
        </p:blipFill>
        <p:spPr>
          <a:xfrm>
            <a:off x="7652112" y="1966841"/>
            <a:ext cx="3708575" cy="4182413"/>
          </a:xfrm>
          <a:prstGeom prst="rect">
            <a:avLst/>
          </a:prstGeom>
        </p:spPr>
      </p:pic>
      <p:sp>
        <p:nvSpPr>
          <p:cNvPr id="3" name="Slide Number Placeholder 2">
            <a:extLst>
              <a:ext uri="{FF2B5EF4-FFF2-40B4-BE49-F238E27FC236}">
                <a16:creationId xmlns:a16="http://schemas.microsoft.com/office/drawing/2014/main" id="{B75CCABD-051B-412A-B1D9-E6FEF1B087B0}"/>
              </a:ext>
            </a:extLst>
          </p:cNvPr>
          <p:cNvSpPr>
            <a:spLocks noGrp="1"/>
          </p:cNvSpPr>
          <p:nvPr>
            <p:ph type="sldNum" sz="quarter" idx="12"/>
          </p:nvPr>
        </p:nvSpPr>
        <p:spPr/>
        <p:txBody>
          <a:bodyPr/>
          <a:lstStyle/>
          <a:p>
            <a:fld id="{F452A7EC-A02D-8140-837D-5AC37765D686}" type="slidenum">
              <a:rPr lang="nl-BE" smtClean="0"/>
              <a:t>6</a:t>
            </a:fld>
            <a:endParaRPr lang="nl-BE"/>
          </a:p>
        </p:txBody>
      </p:sp>
    </p:spTree>
    <p:extLst>
      <p:ext uri="{BB962C8B-B14F-4D97-AF65-F5344CB8AC3E}">
        <p14:creationId xmlns:p14="http://schemas.microsoft.com/office/powerpoint/2010/main" val="486586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What is QoS – key terms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900052" y="2080753"/>
            <a:ext cx="4083714" cy="2462213"/>
          </a:xfrm>
          <a:prstGeom prst="rect">
            <a:avLst/>
          </a:prstGeom>
          <a:noFill/>
          <a:ln w="9525">
            <a:noFill/>
          </a:ln>
        </p:spPr>
        <p:txBody>
          <a:bodyPr wrap="square" rtlCol="0">
            <a:spAutoFit/>
          </a:bodyPr>
          <a:lstStyle/>
          <a:p>
            <a:r>
              <a:rPr lang="en-US" sz="2200" b="1" dirty="0"/>
              <a:t>Prioritization</a:t>
            </a:r>
          </a:p>
          <a:p>
            <a:endParaRPr lang="en-US" sz="2200" b="1" dirty="0"/>
          </a:p>
          <a:p>
            <a:endParaRPr lang="en-US" sz="2200" b="1" dirty="0"/>
          </a:p>
          <a:p>
            <a:r>
              <a:rPr lang="en-US" sz="2200" dirty="0"/>
              <a:t>giving higher priority to certain types of traffic over others.</a:t>
            </a:r>
          </a:p>
          <a:p>
            <a:endParaRPr lang="en-US" sz="2200" dirty="0"/>
          </a:p>
          <a:p>
            <a:endParaRPr lang="en-US" sz="2200" dirty="0"/>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5" name="Picture 4">
            <a:extLst>
              <a:ext uri="{FF2B5EF4-FFF2-40B4-BE49-F238E27FC236}">
                <a16:creationId xmlns:a16="http://schemas.microsoft.com/office/drawing/2014/main" id="{2BDFDE76-EFC0-59B7-33F2-0135A0A41614}"/>
              </a:ext>
            </a:extLst>
          </p:cNvPr>
          <p:cNvPicPr>
            <a:picLocks noChangeAspect="1"/>
          </p:cNvPicPr>
          <p:nvPr/>
        </p:nvPicPr>
        <p:blipFill>
          <a:blip r:embed="rId6"/>
          <a:stretch>
            <a:fillRect/>
          </a:stretch>
        </p:blipFill>
        <p:spPr>
          <a:xfrm>
            <a:off x="6208235" y="1962221"/>
            <a:ext cx="5510584" cy="4324381"/>
          </a:xfrm>
          <a:prstGeom prst="rect">
            <a:avLst/>
          </a:prstGeom>
        </p:spPr>
      </p:pic>
      <p:sp>
        <p:nvSpPr>
          <p:cNvPr id="6" name="Slide Number Placeholder 5">
            <a:extLst>
              <a:ext uri="{FF2B5EF4-FFF2-40B4-BE49-F238E27FC236}">
                <a16:creationId xmlns:a16="http://schemas.microsoft.com/office/drawing/2014/main" id="{CAD925AE-B006-0A8A-9A4E-DF54191426FD}"/>
              </a:ext>
            </a:extLst>
          </p:cNvPr>
          <p:cNvSpPr>
            <a:spLocks noGrp="1"/>
          </p:cNvSpPr>
          <p:nvPr>
            <p:ph type="sldNum" sz="quarter" idx="12"/>
          </p:nvPr>
        </p:nvSpPr>
        <p:spPr/>
        <p:txBody>
          <a:bodyPr/>
          <a:lstStyle/>
          <a:p>
            <a:fld id="{F452A7EC-A02D-8140-837D-5AC37765D686}" type="slidenum">
              <a:rPr lang="nl-BE" smtClean="0"/>
              <a:t>7</a:t>
            </a:fld>
            <a:endParaRPr lang="nl-BE"/>
          </a:p>
        </p:txBody>
      </p:sp>
    </p:spTree>
    <p:extLst>
      <p:ext uri="{BB962C8B-B14F-4D97-AF65-F5344CB8AC3E}">
        <p14:creationId xmlns:p14="http://schemas.microsoft.com/office/powerpoint/2010/main" val="1872457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What is QoS – key terms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900052" y="2080753"/>
            <a:ext cx="4720882" cy="2123658"/>
          </a:xfrm>
          <a:prstGeom prst="rect">
            <a:avLst/>
          </a:prstGeom>
          <a:noFill/>
          <a:ln w="9525">
            <a:noFill/>
          </a:ln>
        </p:spPr>
        <p:txBody>
          <a:bodyPr wrap="square" rtlCol="0">
            <a:spAutoFit/>
          </a:bodyPr>
          <a:lstStyle/>
          <a:p>
            <a:r>
              <a:rPr lang="en-US" sz="2200" b="1" dirty="0"/>
              <a:t>Example Prioritization</a:t>
            </a:r>
          </a:p>
          <a:p>
            <a:endParaRPr lang="en-US" sz="2200" b="1" dirty="0"/>
          </a:p>
          <a:p>
            <a:endParaRPr lang="en-US" sz="2200" b="1" dirty="0"/>
          </a:p>
          <a:p>
            <a:r>
              <a:rPr lang="en-US" sz="2200" dirty="0"/>
              <a:t>In </a:t>
            </a:r>
            <a:r>
              <a:rPr lang="en-US" sz="2200" dirty="0" err="1"/>
              <a:t>Mikrotik</a:t>
            </a:r>
            <a:r>
              <a:rPr lang="en-US" sz="2200" dirty="0"/>
              <a:t> we will use a numeric value from 1 to 8 where 1 has the highest priority.</a:t>
            </a:r>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graphicFrame>
        <p:nvGraphicFramePr>
          <p:cNvPr id="3" name="Table 4">
            <a:extLst>
              <a:ext uri="{FF2B5EF4-FFF2-40B4-BE49-F238E27FC236}">
                <a16:creationId xmlns:a16="http://schemas.microsoft.com/office/drawing/2014/main" id="{4163FB36-2579-D86F-07A8-830592CD7C59}"/>
              </a:ext>
            </a:extLst>
          </p:cNvPr>
          <p:cNvGraphicFramePr>
            <a:graphicFrameLocks noGrp="1"/>
          </p:cNvGraphicFramePr>
          <p:nvPr>
            <p:extLst>
              <p:ext uri="{D42A27DB-BD31-4B8C-83A1-F6EECF244321}">
                <p14:modId xmlns:p14="http://schemas.microsoft.com/office/powerpoint/2010/main" val="2097355299"/>
              </p:ext>
            </p:extLst>
          </p:nvPr>
        </p:nvGraphicFramePr>
        <p:xfrm>
          <a:off x="6841066" y="2080753"/>
          <a:ext cx="4875046" cy="4166240"/>
        </p:xfrm>
        <a:graphic>
          <a:graphicData uri="http://schemas.openxmlformats.org/drawingml/2006/table">
            <a:tbl>
              <a:tblPr firstRow="1" bandRow="1">
                <a:tableStyleId>{2D5ABB26-0587-4C30-8999-92F81FD0307C}</a:tableStyleId>
              </a:tblPr>
              <a:tblGrid>
                <a:gridCol w="762001">
                  <a:extLst>
                    <a:ext uri="{9D8B030D-6E8A-4147-A177-3AD203B41FA5}">
                      <a16:colId xmlns:a16="http://schemas.microsoft.com/office/drawing/2014/main" val="208916499"/>
                    </a:ext>
                  </a:extLst>
                </a:gridCol>
                <a:gridCol w="4113045">
                  <a:extLst>
                    <a:ext uri="{9D8B030D-6E8A-4147-A177-3AD203B41FA5}">
                      <a16:colId xmlns:a16="http://schemas.microsoft.com/office/drawing/2014/main" val="1283653340"/>
                    </a:ext>
                  </a:extLst>
                </a:gridCol>
              </a:tblGrid>
              <a:tr h="520780">
                <a:tc>
                  <a:txBody>
                    <a:bodyPr/>
                    <a:lstStyle/>
                    <a:p>
                      <a:pPr algn="ctr"/>
                      <a:r>
                        <a:rPr lang="en-BE" dirty="0"/>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GB" dirty="0"/>
                        <a:t>VoIP &amp; Video conferencing traffic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499074568"/>
                  </a:ext>
                </a:extLst>
              </a:tr>
              <a:tr h="520780">
                <a:tc>
                  <a:txBody>
                    <a:bodyPr/>
                    <a:lstStyle/>
                    <a:p>
                      <a:pPr algn="ctr"/>
                      <a:r>
                        <a:rPr lang="en-BE" dirty="0"/>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BE" dirty="0"/>
                        <a:t>Gaming traffic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075897648"/>
                  </a:ext>
                </a:extLst>
              </a:tr>
              <a:tr h="520780">
                <a:tc>
                  <a:txBody>
                    <a:bodyPr/>
                    <a:lstStyle/>
                    <a:p>
                      <a:pPr algn="ctr"/>
                      <a:r>
                        <a:rPr lang="en-BE" dirty="0"/>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GB" dirty="0"/>
                        <a:t>Video streaming &amp; Remote desktop traffic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3011801648"/>
                  </a:ext>
                </a:extLst>
              </a:tr>
              <a:tr h="520780">
                <a:tc>
                  <a:txBody>
                    <a:bodyPr/>
                    <a:lstStyle/>
                    <a:p>
                      <a:pPr algn="ctr"/>
                      <a:r>
                        <a:rPr lang="en-BE" dirty="0"/>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GB" sz="1800" b="0" i="0" kern="1200" dirty="0">
                          <a:solidFill>
                            <a:schemeClr val="tx1"/>
                          </a:solidFill>
                          <a:effectLst/>
                          <a:latin typeface="+mn-lt"/>
                          <a:ea typeface="+mn-ea"/>
                          <a:cs typeface="+mn-cs"/>
                        </a:rPr>
                        <a:t>Web browsing traffic &amp; Email traffic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55936326"/>
                  </a:ext>
                </a:extLst>
              </a:tr>
              <a:tr h="520780">
                <a:tc>
                  <a:txBody>
                    <a:bodyPr/>
                    <a:lstStyle/>
                    <a:p>
                      <a:pPr algn="ctr"/>
                      <a:r>
                        <a:rPr lang="en-BE" dirty="0"/>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a:r>
                        <a:rPr lang="en-GB" sz="1800" b="0" i="0" kern="1200" dirty="0">
                          <a:solidFill>
                            <a:schemeClr val="tx1"/>
                          </a:solidFill>
                          <a:effectLst/>
                          <a:latin typeface="+mn-lt"/>
                          <a:ea typeface="+mn-ea"/>
                          <a:cs typeface="+mn-cs"/>
                        </a:rPr>
                        <a:t>File download &amp; Instant messaging traffic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2212357342"/>
                  </a:ext>
                </a:extLst>
              </a:tr>
              <a:tr h="520780">
                <a:tc>
                  <a:txBody>
                    <a:bodyPr/>
                    <a:lstStyle/>
                    <a:p>
                      <a:pPr algn="ctr"/>
                      <a:r>
                        <a:rPr lang="en-BE" dirty="0"/>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en-GB" sz="1800" b="0" i="0" kern="1200" dirty="0">
                          <a:solidFill>
                            <a:schemeClr val="tx1"/>
                          </a:solidFill>
                          <a:effectLst/>
                          <a:latin typeface="+mn-lt"/>
                          <a:ea typeface="+mn-ea"/>
                          <a:cs typeface="+mn-cs"/>
                        </a:rPr>
                        <a:t>P2P traffic</a:t>
                      </a:r>
                      <a:endParaRPr lang="en-BE"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902722240"/>
                  </a:ext>
                </a:extLst>
              </a:tr>
              <a:tr h="520780">
                <a:tc>
                  <a:txBody>
                    <a:bodyPr/>
                    <a:lstStyle/>
                    <a:p>
                      <a:pPr algn="ctr"/>
                      <a:r>
                        <a:rPr lang="en-BE" dirty="0"/>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en-GB" sz="1800" b="0" i="0" kern="1200" dirty="0">
                          <a:solidFill>
                            <a:schemeClr val="tx1"/>
                          </a:solidFill>
                          <a:effectLst/>
                          <a:latin typeface="+mn-lt"/>
                          <a:ea typeface="+mn-ea"/>
                          <a:cs typeface="+mn-cs"/>
                        </a:rPr>
                        <a:t>Backup traffic</a:t>
                      </a:r>
                      <a:endParaRPr lang="en-BE"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3433872401"/>
                  </a:ext>
                </a:extLst>
              </a:tr>
              <a:tr h="520780">
                <a:tc>
                  <a:txBody>
                    <a:bodyPr/>
                    <a:lstStyle/>
                    <a:p>
                      <a:pPr algn="ctr"/>
                      <a:r>
                        <a:rPr lang="en-BE" dirty="0"/>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en-BE" dirty="0"/>
                        <a:t>All other traffic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extLst>
                  <a:ext uri="{0D108BD9-81ED-4DB2-BD59-A6C34878D82A}">
                    <a16:rowId xmlns:a16="http://schemas.microsoft.com/office/drawing/2014/main" val="4016645467"/>
                  </a:ext>
                </a:extLst>
              </a:tr>
            </a:tbl>
          </a:graphicData>
        </a:graphic>
      </p:graphicFrame>
      <p:sp>
        <p:nvSpPr>
          <p:cNvPr id="5" name="Slide Number Placeholder 4">
            <a:extLst>
              <a:ext uri="{FF2B5EF4-FFF2-40B4-BE49-F238E27FC236}">
                <a16:creationId xmlns:a16="http://schemas.microsoft.com/office/drawing/2014/main" id="{24CF885D-CD06-A488-455A-11B2C26AE9FA}"/>
              </a:ext>
            </a:extLst>
          </p:cNvPr>
          <p:cNvSpPr>
            <a:spLocks noGrp="1"/>
          </p:cNvSpPr>
          <p:nvPr>
            <p:ph type="sldNum" sz="quarter" idx="12"/>
          </p:nvPr>
        </p:nvSpPr>
        <p:spPr/>
        <p:txBody>
          <a:bodyPr/>
          <a:lstStyle/>
          <a:p>
            <a:fld id="{F452A7EC-A02D-8140-837D-5AC37765D686}" type="slidenum">
              <a:rPr lang="nl-BE" smtClean="0"/>
              <a:t>8</a:t>
            </a:fld>
            <a:endParaRPr lang="nl-BE"/>
          </a:p>
        </p:txBody>
      </p:sp>
    </p:spTree>
    <p:extLst>
      <p:ext uri="{BB962C8B-B14F-4D97-AF65-F5344CB8AC3E}">
        <p14:creationId xmlns:p14="http://schemas.microsoft.com/office/powerpoint/2010/main" val="742601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7">
            <a:extLst>
              <a:ext uri="{FF2B5EF4-FFF2-40B4-BE49-F238E27FC236}">
                <a16:creationId xmlns:a16="http://schemas.microsoft.com/office/drawing/2014/main" id="{029BA5D7-9431-266A-799A-D53E1EF0C218}"/>
              </a:ext>
            </a:extLst>
          </p:cNvPr>
          <p:cNvPicPr>
            <a:picLocks noChangeAspect="1"/>
          </p:cNvPicPr>
          <p:nvPr/>
        </p:nvPicPr>
        <p:blipFill>
          <a:blip r:embed="rId3"/>
          <a:stretch>
            <a:fillRect/>
          </a:stretch>
        </p:blipFill>
        <p:spPr>
          <a:xfrm>
            <a:off x="-27976" y="0"/>
            <a:ext cx="3157380" cy="6858000"/>
          </a:xfrm>
          <a:prstGeom prst="rect">
            <a:avLst/>
          </a:prstGeom>
        </p:spPr>
      </p:pic>
      <p:sp>
        <p:nvSpPr>
          <p:cNvPr id="12" name="Titel 3">
            <a:extLst>
              <a:ext uri="{FF2B5EF4-FFF2-40B4-BE49-F238E27FC236}">
                <a16:creationId xmlns:a16="http://schemas.microsoft.com/office/drawing/2014/main" id="{9F508F6E-4785-C7C4-DBCF-0A6AD8AD6636}"/>
              </a:ext>
            </a:extLst>
          </p:cNvPr>
          <p:cNvSpPr>
            <a:spLocks noGrp="1"/>
          </p:cNvSpPr>
          <p:nvPr>
            <p:ph type="ctrTitle"/>
          </p:nvPr>
        </p:nvSpPr>
        <p:spPr>
          <a:xfrm>
            <a:off x="1900053" y="1205675"/>
            <a:ext cx="7063474" cy="548278"/>
          </a:xfrm>
        </p:spPr>
        <p:txBody>
          <a:bodyPr anchor="t" anchorCtr="0">
            <a:normAutofit/>
          </a:bodyPr>
          <a:lstStyle/>
          <a:p>
            <a:pPr algn="l"/>
            <a:r>
              <a:rPr lang="en-US" sz="2500" b="1" dirty="0"/>
              <a:t>Theory – What is QoS – key terms</a:t>
            </a:r>
          </a:p>
        </p:txBody>
      </p:sp>
      <p:sp>
        <p:nvSpPr>
          <p:cNvPr id="13" name="Ondertitel 2">
            <a:extLst>
              <a:ext uri="{FF2B5EF4-FFF2-40B4-BE49-F238E27FC236}">
                <a16:creationId xmlns:a16="http://schemas.microsoft.com/office/drawing/2014/main" id="{5C9C738C-C1D0-03E2-021A-D0F5AAF0F585}"/>
              </a:ext>
            </a:extLst>
          </p:cNvPr>
          <p:cNvSpPr>
            <a:spLocks noGrp="1"/>
          </p:cNvSpPr>
          <p:nvPr>
            <p:ph type="subTitle" idx="1"/>
          </p:nvPr>
        </p:nvSpPr>
        <p:spPr>
          <a:xfrm>
            <a:off x="1900052" y="135373"/>
            <a:ext cx="5752060" cy="928359"/>
          </a:xfrm>
        </p:spPr>
        <p:txBody>
          <a:bodyPr>
            <a:normAutofit/>
          </a:bodyPr>
          <a:lstStyle/>
          <a:p>
            <a:pPr algn="l">
              <a:lnSpc>
                <a:spcPct val="100000"/>
              </a:lnSpc>
              <a:spcAft>
                <a:spcPts val="600"/>
              </a:spcAft>
            </a:pPr>
            <a:r>
              <a:rPr lang="nl-BE" sz="2000" b="1" dirty="0">
                <a:solidFill>
                  <a:srgbClr val="2A5277"/>
                </a:solidFill>
              </a:rPr>
              <a:t>Nicky Verslycken</a:t>
            </a:r>
          </a:p>
          <a:p>
            <a:pPr algn="l">
              <a:lnSpc>
                <a:spcPct val="100000"/>
              </a:lnSpc>
              <a:spcAft>
                <a:spcPts val="600"/>
              </a:spcAft>
            </a:pPr>
            <a:r>
              <a:rPr lang="en-US" sz="2000" b="1" dirty="0">
                <a:solidFill>
                  <a:srgbClr val="2A5277"/>
                </a:solidFill>
              </a:rPr>
              <a:t>QoS for streaming and live internet calls</a:t>
            </a:r>
            <a:endParaRPr lang="nl-BE" sz="2000" b="1" dirty="0">
              <a:solidFill>
                <a:srgbClr val="2A5277"/>
              </a:solidFill>
            </a:endParaRPr>
          </a:p>
        </p:txBody>
      </p:sp>
      <p:pic>
        <p:nvPicPr>
          <p:cNvPr id="14" name="Afbeelding 13">
            <a:extLst>
              <a:ext uri="{FF2B5EF4-FFF2-40B4-BE49-F238E27FC236}">
                <a16:creationId xmlns:a16="http://schemas.microsoft.com/office/drawing/2014/main" id="{2067A5DA-4D53-FD17-CAA5-BFBA146A9749}"/>
              </a:ext>
            </a:extLst>
          </p:cNvPr>
          <p:cNvPicPr>
            <a:picLocks noChangeAspect="1"/>
          </p:cNvPicPr>
          <p:nvPr/>
        </p:nvPicPr>
        <p:blipFill>
          <a:blip r:embed="rId4"/>
          <a:stretch>
            <a:fillRect/>
          </a:stretch>
        </p:blipFill>
        <p:spPr>
          <a:xfrm>
            <a:off x="9077999" y="-13959"/>
            <a:ext cx="2702323" cy="1801548"/>
          </a:xfrm>
          <a:prstGeom prst="rect">
            <a:avLst/>
          </a:prstGeom>
        </p:spPr>
      </p:pic>
      <p:cxnSp>
        <p:nvCxnSpPr>
          <p:cNvPr id="15" name="Rechte verbindingslijn 14">
            <a:extLst>
              <a:ext uri="{FF2B5EF4-FFF2-40B4-BE49-F238E27FC236}">
                <a16:creationId xmlns:a16="http://schemas.microsoft.com/office/drawing/2014/main" id="{88222B08-4812-60CD-8556-A65CB1A578A8}"/>
              </a:ext>
            </a:extLst>
          </p:cNvPr>
          <p:cNvCxnSpPr>
            <a:cxnSpLocks/>
          </p:cNvCxnSpPr>
          <p:nvPr/>
        </p:nvCxnSpPr>
        <p:spPr>
          <a:xfrm>
            <a:off x="1757548" y="1765717"/>
            <a:ext cx="10201659" cy="21872"/>
          </a:xfrm>
          <a:prstGeom prst="line">
            <a:avLst/>
          </a:prstGeom>
          <a:ln w="28575">
            <a:solidFill>
              <a:srgbClr val="E2E9F6"/>
            </a:solidFill>
          </a:ln>
        </p:spPr>
        <p:style>
          <a:lnRef idx="1">
            <a:schemeClr val="accent1"/>
          </a:lnRef>
          <a:fillRef idx="0">
            <a:schemeClr val="accent1"/>
          </a:fillRef>
          <a:effectRef idx="0">
            <a:schemeClr val="accent1"/>
          </a:effectRef>
          <a:fontRef idx="minor">
            <a:schemeClr val="tx1"/>
          </a:fontRef>
        </p:style>
      </p:cxnSp>
      <p:sp>
        <p:nvSpPr>
          <p:cNvPr id="26" name="Tekstvak 25">
            <a:extLst>
              <a:ext uri="{FF2B5EF4-FFF2-40B4-BE49-F238E27FC236}">
                <a16:creationId xmlns:a16="http://schemas.microsoft.com/office/drawing/2014/main" id="{DBC506CA-AF1B-E5B5-B1C1-2F53CD9866C7}"/>
              </a:ext>
            </a:extLst>
          </p:cNvPr>
          <p:cNvSpPr txBox="1"/>
          <p:nvPr/>
        </p:nvSpPr>
        <p:spPr>
          <a:xfrm>
            <a:off x="1900052" y="2028616"/>
            <a:ext cx="4433015" cy="4493538"/>
          </a:xfrm>
          <a:prstGeom prst="rect">
            <a:avLst/>
          </a:prstGeom>
          <a:noFill/>
          <a:ln w="9525">
            <a:noFill/>
          </a:ln>
        </p:spPr>
        <p:txBody>
          <a:bodyPr wrap="square" rtlCol="0">
            <a:spAutoFit/>
          </a:bodyPr>
          <a:lstStyle/>
          <a:p>
            <a:pPr marL="342900" indent="-342900">
              <a:buFont typeface="Arial" panose="020B0604020202020204" pitchFamily="34" charset="0"/>
              <a:buChar char="•"/>
            </a:pPr>
            <a:r>
              <a:rPr lang="en-US" sz="2200" b="1" dirty="0"/>
              <a:t>Limit At: </a:t>
            </a:r>
            <a:r>
              <a:rPr lang="en-US" sz="2200" dirty="0"/>
              <a:t>guaranteed amount of bandwidth.</a:t>
            </a:r>
          </a:p>
          <a:p>
            <a:pPr marL="342900" indent="-342900">
              <a:buFont typeface="Arial" panose="020B0604020202020204" pitchFamily="34" charset="0"/>
              <a:buChar char="•"/>
            </a:pPr>
            <a:endParaRPr lang="en-US" sz="2200" dirty="0"/>
          </a:p>
          <a:p>
            <a:pPr marL="342900" indent="-342900">
              <a:buFont typeface="Arial" panose="020B0604020202020204" pitchFamily="34" charset="0"/>
              <a:buChar char="•"/>
            </a:pPr>
            <a:r>
              <a:rPr lang="en-US" sz="2200" b="1" dirty="0"/>
              <a:t>Max-limit: </a:t>
            </a:r>
            <a:r>
              <a:rPr lang="en-US" sz="2200" dirty="0"/>
              <a:t>the maximum the que can use considering the “Limit At”, priority and available bandwidth.</a:t>
            </a:r>
          </a:p>
          <a:p>
            <a:pPr marL="342900" indent="-342900">
              <a:buFont typeface="Arial" panose="020B0604020202020204" pitchFamily="34" charset="0"/>
              <a:buChar char="•"/>
            </a:pPr>
            <a:endParaRPr lang="en-US" sz="2200" dirty="0"/>
          </a:p>
          <a:p>
            <a:pPr marL="342900" indent="-342900">
              <a:buFont typeface="Arial" panose="020B0604020202020204" pitchFamily="34" charset="0"/>
              <a:buChar char="•"/>
            </a:pPr>
            <a:r>
              <a:rPr lang="en-US" sz="2200" b="1" dirty="0"/>
              <a:t>Burst: </a:t>
            </a:r>
            <a:r>
              <a:rPr lang="en-US" sz="2200" dirty="0"/>
              <a:t>A temporary higher speed that can be reached, calculated on burst-limit (amount of data), burst-time, burst-threshold (allows burst depending on average data rate)</a:t>
            </a:r>
          </a:p>
        </p:txBody>
      </p:sp>
      <p:pic>
        <p:nvPicPr>
          <p:cNvPr id="4" name="Picture 3" descr="A black and white sign&#10;&#10;Description automatically generated with low confidence">
            <a:extLst>
              <a:ext uri="{FF2B5EF4-FFF2-40B4-BE49-F238E27FC236}">
                <a16:creationId xmlns:a16="http://schemas.microsoft.com/office/drawing/2014/main" id="{5416ED0B-9F55-873E-ABCC-BCDFF23E427F}"/>
              </a:ext>
            </a:extLst>
          </p:cNvPr>
          <p:cNvPicPr>
            <a:picLocks noChangeAspect="1"/>
          </p:cNvPicPr>
          <p:nvPr/>
        </p:nvPicPr>
        <p:blipFill>
          <a:blip r:embed="rId5"/>
          <a:stretch>
            <a:fillRect/>
          </a:stretch>
        </p:blipFill>
        <p:spPr>
          <a:xfrm>
            <a:off x="122961" y="6538912"/>
            <a:ext cx="1399482" cy="241629"/>
          </a:xfrm>
          <a:prstGeom prst="rect">
            <a:avLst/>
          </a:prstGeom>
        </p:spPr>
      </p:pic>
      <p:pic>
        <p:nvPicPr>
          <p:cNvPr id="1026" name="Picture 2">
            <a:extLst>
              <a:ext uri="{FF2B5EF4-FFF2-40B4-BE49-F238E27FC236}">
                <a16:creationId xmlns:a16="http://schemas.microsoft.com/office/drawing/2014/main" id="{D6FD1670-7985-57FC-2A7C-5E69A288A1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90587" y="2638566"/>
            <a:ext cx="4774823" cy="3013759"/>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A6C74749-D99F-8896-4FCA-27FE580C837A}"/>
              </a:ext>
            </a:extLst>
          </p:cNvPr>
          <p:cNvSpPr>
            <a:spLocks noGrp="1"/>
          </p:cNvSpPr>
          <p:nvPr>
            <p:ph type="sldNum" sz="quarter" idx="12"/>
          </p:nvPr>
        </p:nvSpPr>
        <p:spPr/>
        <p:txBody>
          <a:bodyPr/>
          <a:lstStyle/>
          <a:p>
            <a:fld id="{F452A7EC-A02D-8140-837D-5AC37765D686}" type="slidenum">
              <a:rPr lang="nl-BE" smtClean="0"/>
              <a:t>9</a:t>
            </a:fld>
            <a:endParaRPr lang="nl-BE"/>
          </a:p>
        </p:txBody>
      </p:sp>
    </p:spTree>
    <p:extLst>
      <p:ext uri="{BB962C8B-B14F-4D97-AF65-F5344CB8AC3E}">
        <p14:creationId xmlns:p14="http://schemas.microsoft.com/office/powerpoint/2010/main" val="2196813834"/>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f6fbfe1-8e6c-41a5-b16e-b0f738c13e2e" xsi:nil="true"/>
    <lcf76f155ced4ddcb4097134ff3c332f xmlns="bccab644-a4e5-4ef8-972f-9892d3902879">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4B41D7B18D4C449BDBA3D5E6F8BEACE" ma:contentTypeVersion="8" ma:contentTypeDescription="Create a new document." ma:contentTypeScope="" ma:versionID="c2be3cdf17579b5bee2cc0a228c9eefe">
  <xsd:schema xmlns:xsd="http://www.w3.org/2001/XMLSchema" xmlns:xs="http://www.w3.org/2001/XMLSchema" xmlns:p="http://schemas.microsoft.com/office/2006/metadata/properties" xmlns:ns2="bccab644-a4e5-4ef8-972f-9892d3902879" xmlns:ns3="cf6fbfe1-8e6c-41a5-b16e-b0f738c13e2e" targetNamespace="http://schemas.microsoft.com/office/2006/metadata/properties" ma:root="true" ma:fieldsID="c72a7a945b8e48f3eb52ac099d34c1a7" ns2:_="" ns3:_="">
    <xsd:import namespace="bccab644-a4e5-4ef8-972f-9892d3902879"/>
    <xsd:import namespace="cf6fbfe1-8e6c-41a5-b16e-b0f738c13e2e"/>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cab644-a4e5-4ef8-972f-9892d390287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a3478ef0-5365-408d-8e48-69ce54538c42"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f6fbfe1-8e6c-41a5-b16e-b0f738c13e2e"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39aa5fad-a212-4252-985f-4bee36c3faac}" ma:internalName="TaxCatchAll" ma:showField="CatchAllData" ma:web="cf6fbfe1-8e6c-41a5-b16e-b0f738c13e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60E4EE6-A6DF-4BA9-A2F1-8FE9E25BEEC4}">
  <ds:schemaRefs>
    <ds:schemaRef ds:uri="http://schemas.openxmlformats.org/package/2006/metadata/core-properties"/>
    <ds:schemaRef ds:uri="http://schemas.microsoft.com/office/2006/metadata/properties"/>
    <ds:schemaRef ds:uri="http://schemas.microsoft.com/office/infopath/2007/PartnerControls"/>
    <ds:schemaRef ds:uri="http://schemas.microsoft.com/office/2006/documentManagement/types"/>
    <ds:schemaRef ds:uri="cf6fbfe1-8e6c-41a5-b16e-b0f738c13e2e"/>
    <ds:schemaRef ds:uri="bccab644-a4e5-4ef8-972f-9892d3902879"/>
    <ds:schemaRef ds:uri="http://purl.org/dc/elements/1.1/"/>
    <ds:schemaRef ds:uri="http://www.w3.org/XML/1998/namespace"/>
    <ds:schemaRef ds:uri="http://purl.org/dc/dcmitype/"/>
    <ds:schemaRef ds:uri="http://purl.org/dc/terms/"/>
  </ds:schemaRefs>
</ds:datastoreItem>
</file>

<file path=customXml/itemProps2.xml><?xml version="1.0" encoding="utf-8"?>
<ds:datastoreItem xmlns:ds="http://schemas.openxmlformats.org/officeDocument/2006/customXml" ds:itemID="{A5981BAA-8BA1-43C7-8077-E5C55E8C909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ccab644-a4e5-4ef8-972f-9892d3902879"/>
    <ds:schemaRef ds:uri="cf6fbfe1-8e6c-41a5-b16e-b0f738c13e2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EA1A732-89CD-4F4C-96EE-CB5080D58F9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3844</TotalTime>
  <Words>3807</Words>
  <Application>Microsoft Macintosh PowerPoint</Application>
  <PresentationFormat>Widescreen</PresentationFormat>
  <Paragraphs>477</Paragraphs>
  <Slides>31</Slides>
  <Notes>31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Calibri Light</vt:lpstr>
      <vt:lpstr>Menlo</vt:lpstr>
      <vt:lpstr>Söhne</vt:lpstr>
      <vt:lpstr>Ubuntu</vt:lpstr>
      <vt:lpstr>Kantoorthema</vt:lpstr>
      <vt:lpstr>PowerPoint Presentation</vt:lpstr>
      <vt:lpstr>PowerPoint Presentation</vt:lpstr>
      <vt:lpstr>General information</vt:lpstr>
      <vt:lpstr>General information</vt:lpstr>
      <vt:lpstr>Theory – What is QoS</vt:lpstr>
      <vt:lpstr>Theory – What is QoS – key terms</vt:lpstr>
      <vt:lpstr>Theory – What is QoS – key terms</vt:lpstr>
      <vt:lpstr>Theory – What is QoS – key terms</vt:lpstr>
      <vt:lpstr>Theory – What is QoS – key terms</vt:lpstr>
      <vt:lpstr>Theory – What is QoS – key terms</vt:lpstr>
      <vt:lpstr>Theory – What is QoS – key terms</vt:lpstr>
      <vt:lpstr>Theory – What is QoS – key terms</vt:lpstr>
      <vt:lpstr>Theory – Why using QoS</vt:lpstr>
      <vt:lpstr>Theory – Why using QoS</vt:lpstr>
      <vt:lpstr>Theory – How to implement QoS</vt:lpstr>
      <vt:lpstr>Theory – How to implement QoS</vt:lpstr>
      <vt:lpstr>Theory – How to implement QoS</vt:lpstr>
      <vt:lpstr>Usage explanation</vt:lpstr>
      <vt:lpstr>Basic router configuration</vt:lpstr>
      <vt:lpstr>Usage explanation</vt:lpstr>
      <vt:lpstr>Firewall – Address list</vt:lpstr>
      <vt:lpstr>Firewall - Mangle rules</vt:lpstr>
      <vt:lpstr>Firewall - Mangle rules</vt:lpstr>
      <vt:lpstr>Firewall - Mangle rules</vt:lpstr>
      <vt:lpstr>Firewall - Mangle rules</vt:lpstr>
      <vt:lpstr>Firewall – Queue type</vt:lpstr>
      <vt:lpstr>Firewall – Queue tree</vt:lpstr>
      <vt:lpstr>Firewall – Queue tree</vt:lpstr>
      <vt:lpstr>Testing</vt:lpstr>
      <vt:lpstr>Simple queues and queue tree</vt:lpstr>
      <vt:lpstr>Quiz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SmartEye</dc:title>
  <dc:creator>Christophe Van Bael</dc:creator>
  <cp:lastModifiedBy>Nicky Verslycken</cp:lastModifiedBy>
  <cp:revision>170</cp:revision>
  <cp:lastPrinted>2023-04-27T03:31:28Z</cp:lastPrinted>
  <dcterms:created xsi:type="dcterms:W3CDTF">2022-08-31T14:08:29Z</dcterms:created>
  <dcterms:modified xsi:type="dcterms:W3CDTF">2023-04-28T07:05:02Z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0x01010004B41D7B18D4C449BDBA3D5E6F8BEACE</vt:lpwstr>
  </property>
  <property fmtid="{D5CDD505-2E9C-101B-9397-08002B2CF9AE}" pid="3" name="MediaServiceImageTags">
    <vt:lpwstr/>
  </property>
</Properties>
</file>

<file path=docProps/thumbnail.jpeg>
</file>